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4040" r:id="rId4"/>
  </p:sldMasterIdLst>
  <p:notesMasterIdLst>
    <p:notesMasterId r:id="rId23"/>
  </p:notesMasterIdLst>
  <p:sldIdLst>
    <p:sldId id="971" r:id="rId5"/>
    <p:sldId id="261" r:id="rId6"/>
    <p:sldId id="956" r:id="rId7"/>
    <p:sldId id="947" r:id="rId8"/>
    <p:sldId id="957" r:id="rId9"/>
    <p:sldId id="967" r:id="rId10"/>
    <p:sldId id="976" r:id="rId11"/>
    <p:sldId id="961" r:id="rId12"/>
    <p:sldId id="970" r:id="rId13"/>
    <p:sldId id="969" r:id="rId14"/>
    <p:sldId id="977" r:id="rId15"/>
    <p:sldId id="978" r:id="rId16"/>
    <p:sldId id="979" r:id="rId17"/>
    <p:sldId id="951" r:id="rId18"/>
    <p:sldId id="973" r:id="rId19"/>
    <p:sldId id="975" r:id="rId20"/>
    <p:sldId id="952" r:id="rId21"/>
    <p:sldId id="974" r:id="rId22"/>
  </p:sldIdLst>
  <p:sldSz cx="12192000" cy="6858000"/>
  <p:notesSz cx="6858000" cy="9144000"/>
  <p:custDataLst>
    <p:tags r:id="rId24"/>
  </p:custDataLst>
  <p:defaultTex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p:defaultTextStyle>
  <p:extLst>
    <p:ext uri="{EFAFB233-063F-42B5-8137-9DF3F51BA10A}">
      <p15:sldGuideLst xmlns:p15="http://schemas.microsoft.com/office/powerpoint/2012/main">
        <p15:guide id="2" pos="7" userDrawn="1">
          <p15:clr>
            <a:srgbClr val="A4A3A4"/>
          </p15:clr>
        </p15:guide>
        <p15:guide id="3" orient="horz" pos="2137"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1549912-F4E0-BDED-AE84-DC8541D589A2}" name="Shi Hua Tan" initials="SHT" userId="S::shihua@staff.main.ntu.edu.sg::52bdb7a8-6021-4cc5-965f-78d239f88532" providerId="AD"/>
  <p188:author id="{3E775C7F-AE6A-2BC6-3711-6930BEF787A1}" name="Chen Ziyang Nicholas" initials="CN" userId="S::nicholas.chen@staff.main.ntu.edu.sg::e9deebf9-2fed-4b66-836c-85b8cf79b0f3" providerId="AD"/>
  <p188:author id="{DF2833E5-59B1-61AE-A03E-CDAEAB843F7E}" name="Tan Kok Yong" initials="TKY" userId="S::kokyong.tan@staff.main.ntu.edu.sg::f14ad5d0-2a57-4869-a37a-e1e11b791e2f"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Shandy Wan Tze Ting" initials="SWTT" lastIdx="99" clrIdx="0">
    <p:extLst>
      <p:ext uri="{19B8F6BF-5375-455C-9EA6-DF929625EA0E}">
        <p15:presenceInfo xmlns:p15="http://schemas.microsoft.com/office/powerpoint/2012/main" userId="S::shandy.ting@staff.main.ntu.edu.sg::69ebf765-6453-4043-83ae-73e86c3073d4" providerId="AD"/>
      </p:ext>
    </p:extLst>
  </p:cmAuthor>
  <p:cmAuthor id="2" name="Andy Hau Yan Ho" initials="AHYH" lastIdx="69" clrIdx="1">
    <p:extLst>
      <p:ext uri="{19B8F6BF-5375-455C-9EA6-DF929625EA0E}">
        <p15:presenceInfo xmlns:p15="http://schemas.microsoft.com/office/powerpoint/2012/main" userId="S::andyhyho@staff.main.ntu.edu.sg::9cfc149d-e213-4520-ac04-9bcedaa5b8a5" providerId="AD"/>
      </p:ext>
    </p:extLst>
  </p:cmAuthor>
  <p:cmAuthor id="3" name="Wee Chin Hui" initials="WCH" lastIdx="44" clrIdx="2">
    <p:extLst>
      <p:ext uri="{19B8F6BF-5375-455C-9EA6-DF929625EA0E}">
        <p15:presenceInfo xmlns:p15="http://schemas.microsoft.com/office/powerpoint/2012/main" userId="S::chinhui@staff.main.ntu.edu.sg::bb89b93f-0e87-40cb-9003-54b95bbae606" providerId="AD"/>
      </p:ext>
    </p:extLst>
  </p:cmAuthor>
  <p:cmAuthor id="4" name="Shi Hua Tan" initials="SHT" lastIdx="34" clrIdx="3">
    <p:extLst>
      <p:ext uri="{19B8F6BF-5375-455C-9EA6-DF929625EA0E}">
        <p15:presenceInfo xmlns:p15="http://schemas.microsoft.com/office/powerpoint/2012/main" userId="S::shihua@staff.main.ntu.edu.sg::52bdb7a8-6021-4cc5-965f-78d239f88532" providerId="AD"/>
      </p:ext>
    </p:extLst>
  </p:cmAuthor>
  <p:cmAuthor id="5" name="Tan Kok Yong" initials="TKY" lastIdx="53" clrIdx="4">
    <p:extLst>
      <p:ext uri="{19B8F6BF-5375-455C-9EA6-DF929625EA0E}">
        <p15:presenceInfo xmlns:p15="http://schemas.microsoft.com/office/powerpoint/2012/main" userId="S::kokyong.tan@staff.main.ntu.edu.sg::f14ad5d0-2a57-4869-a37a-e1e11b791e2f" providerId="AD"/>
      </p:ext>
    </p:extLst>
  </p:cmAuthor>
  <p:cmAuthor id="6" name="Chen Ziyang Nicholas" initials="CN" lastIdx="14" clrIdx="5">
    <p:extLst>
      <p:ext uri="{19B8F6BF-5375-455C-9EA6-DF929625EA0E}">
        <p15:presenceInfo xmlns:p15="http://schemas.microsoft.com/office/powerpoint/2012/main" userId="S::nicholas.chen@staff.main.ntu.edu.sg::e9deebf9-2fed-4b66-836c-85b8cf79b0f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5247F"/>
    <a:srgbClr val="FFDC05"/>
    <a:srgbClr val="D5E04D"/>
    <a:srgbClr val="FFDD00"/>
    <a:srgbClr val="A7223F"/>
    <a:srgbClr val="1E2020"/>
    <a:srgbClr val="7C223F"/>
    <a:srgbClr val="3BABE2"/>
    <a:srgbClr val="C00000"/>
    <a:srgbClr val="5DA9D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580" autoAdjust="0"/>
    <p:restoredTop sz="90823" autoAdjust="0"/>
  </p:normalViewPr>
  <p:slideViewPr>
    <p:cSldViewPr snapToGrid="0">
      <p:cViewPr varScale="1">
        <p:scale>
          <a:sx n="56" d="100"/>
          <a:sy n="56" d="100"/>
        </p:scale>
        <p:origin x="972" y="48"/>
      </p:cViewPr>
      <p:guideLst>
        <p:guide pos="7"/>
        <p:guide orient="horz" pos="2137"/>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gs" Target="tags/tag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 Id="rId30" Type="http://schemas.microsoft.com/office/2018/10/relationships/authors" Targe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623C387-E685-4F4D-BC27-9DC6AE7025A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b="0" i="0">
                <a:latin typeface="Arial" panose="020B0604020202020204" pitchFamily="34" charset="0"/>
              </a:defRPr>
            </a:lvl1pPr>
          </a:lstStyle>
          <a:p>
            <a:pPr>
              <a:defRPr/>
            </a:pPr>
            <a:endParaRPr lang="en-GB"/>
          </a:p>
        </p:txBody>
      </p:sp>
      <p:sp>
        <p:nvSpPr>
          <p:cNvPr id="3" name="Date Placeholder 2">
            <a:extLst>
              <a:ext uri="{FF2B5EF4-FFF2-40B4-BE49-F238E27FC236}">
                <a16:creationId xmlns:a16="http://schemas.microsoft.com/office/drawing/2014/main" id="{D1EDE2C2-ACF1-463E-81A9-05880BC9662A}"/>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b="0" i="0">
                <a:latin typeface="Arial" panose="020B0604020202020204" pitchFamily="34" charset="0"/>
              </a:defRPr>
            </a:lvl1pPr>
          </a:lstStyle>
          <a:p>
            <a:pPr>
              <a:defRPr/>
            </a:pPr>
            <a:fld id="{23D7C712-C518-4A48-8A1F-6135DC0D2898}" type="datetimeFigureOut">
              <a:rPr lang="en-GB" smtClean="0"/>
              <a:pPr>
                <a:defRPr/>
              </a:pPr>
              <a:t>23/03/2024</a:t>
            </a:fld>
            <a:endParaRPr lang="en-GB"/>
          </a:p>
        </p:txBody>
      </p:sp>
      <p:sp>
        <p:nvSpPr>
          <p:cNvPr id="4" name="Slide Image Placeholder 3">
            <a:extLst>
              <a:ext uri="{FF2B5EF4-FFF2-40B4-BE49-F238E27FC236}">
                <a16:creationId xmlns:a16="http://schemas.microsoft.com/office/drawing/2014/main" id="{92AE26A7-C355-46F5-9BE9-5FB014E0BF10}"/>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en-GB" noProof="0"/>
          </a:p>
        </p:txBody>
      </p:sp>
      <p:sp>
        <p:nvSpPr>
          <p:cNvPr id="5" name="Notes Placeholder 4">
            <a:extLst>
              <a:ext uri="{FF2B5EF4-FFF2-40B4-BE49-F238E27FC236}">
                <a16:creationId xmlns:a16="http://schemas.microsoft.com/office/drawing/2014/main" id="{61C27D8C-4F3C-4C35-B2DE-7294097EF9C6}"/>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6" name="Footer Placeholder 5">
            <a:extLst>
              <a:ext uri="{FF2B5EF4-FFF2-40B4-BE49-F238E27FC236}">
                <a16:creationId xmlns:a16="http://schemas.microsoft.com/office/drawing/2014/main" id="{F957FAC9-76D9-430B-A310-B81DEB93EAEE}"/>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b="0" i="0">
                <a:latin typeface="Arial" panose="020B0604020202020204" pitchFamily="34" charset="0"/>
              </a:defRPr>
            </a:lvl1pPr>
          </a:lstStyle>
          <a:p>
            <a:pPr>
              <a:defRPr/>
            </a:pPr>
            <a:endParaRPr lang="en-GB"/>
          </a:p>
        </p:txBody>
      </p:sp>
      <p:sp>
        <p:nvSpPr>
          <p:cNvPr id="7" name="Slide Number Placeholder 6">
            <a:extLst>
              <a:ext uri="{FF2B5EF4-FFF2-40B4-BE49-F238E27FC236}">
                <a16:creationId xmlns:a16="http://schemas.microsoft.com/office/drawing/2014/main" id="{B764F1DE-FD72-4008-8785-A2FC3E474C68}"/>
              </a:ext>
            </a:extLst>
          </p:cNvPr>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eaLnBrk="1" fontAlgn="auto" hangingPunct="1">
              <a:spcBef>
                <a:spcPts val="0"/>
              </a:spcBef>
              <a:spcAft>
                <a:spcPts val="0"/>
              </a:spcAft>
              <a:defRPr sz="1200" b="0" i="0">
                <a:latin typeface="Arial" panose="020B0604020202020204" pitchFamily="34" charset="0"/>
              </a:defRPr>
            </a:lvl1pPr>
          </a:lstStyle>
          <a:p>
            <a:pPr>
              <a:defRPr/>
            </a:pPr>
            <a:fld id="{60E6D4EA-5F7A-4EA9-ADFA-E6430ACE7119}" type="slidenum">
              <a:rPr lang="en-GB" smtClean="0"/>
              <a:pPr>
                <a:defRPr/>
              </a:pPr>
              <a:t>‹#›</a:t>
            </a:fld>
            <a:endParaRPr lang="en-GB"/>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b="0" i="0" kern="1200">
        <a:solidFill>
          <a:schemeClr val="tx1"/>
        </a:solidFill>
        <a:latin typeface="Arial" panose="020B0604020202020204" pitchFamily="34" charset="0"/>
        <a:ea typeface="+mn-ea"/>
        <a:cs typeface="+mn-cs"/>
      </a:defRPr>
    </a:lvl1pPr>
    <a:lvl2pPr marL="457200" algn="l" rtl="0" eaLnBrk="0" fontAlgn="base" hangingPunct="0">
      <a:spcBef>
        <a:spcPct val="30000"/>
      </a:spcBef>
      <a:spcAft>
        <a:spcPct val="0"/>
      </a:spcAft>
      <a:defRPr sz="1200" b="0" i="0" kern="1200">
        <a:solidFill>
          <a:schemeClr val="tx1"/>
        </a:solidFill>
        <a:latin typeface="Arial" panose="020B0604020202020204" pitchFamily="34" charset="0"/>
        <a:ea typeface="+mn-ea"/>
        <a:cs typeface="+mn-cs"/>
      </a:defRPr>
    </a:lvl2pPr>
    <a:lvl3pPr marL="914400" algn="l" rtl="0" eaLnBrk="0" fontAlgn="base" hangingPunct="0">
      <a:spcBef>
        <a:spcPct val="30000"/>
      </a:spcBef>
      <a:spcAft>
        <a:spcPct val="0"/>
      </a:spcAft>
      <a:defRPr sz="1200" b="0" i="0" kern="1200">
        <a:solidFill>
          <a:schemeClr val="tx1"/>
        </a:solidFill>
        <a:latin typeface="Arial" panose="020B0604020202020204" pitchFamily="34" charset="0"/>
        <a:ea typeface="+mn-ea"/>
        <a:cs typeface="+mn-cs"/>
      </a:defRPr>
    </a:lvl3pPr>
    <a:lvl4pPr marL="1371600" algn="l" rtl="0" eaLnBrk="0" fontAlgn="base" hangingPunct="0">
      <a:spcBef>
        <a:spcPct val="30000"/>
      </a:spcBef>
      <a:spcAft>
        <a:spcPct val="0"/>
      </a:spcAft>
      <a:defRPr sz="1200" b="0" i="0" kern="1200">
        <a:solidFill>
          <a:schemeClr val="tx1"/>
        </a:solidFill>
        <a:latin typeface="Arial" panose="020B0604020202020204" pitchFamily="34" charset="0"/>
        <a:ea typeface="+mn-ea"/>
        <a:cs typeface="+mn-cs"/>
      </a:defRPr>
    </a:lvl4pPr>
    <a:lvl5pPr marL="1828800" algn="l" rtl="0" eaLnBrk="0" fontAlgn="base" hangingPunct="0">
      <a:spcBef>
        <a:spcPct val="30000"/>
      </a:spcBef>
      <a:spcAft>
        <a:spcPct val="0"/>
      </a:spcAft>
      <a:defRPr sz="1200" b="0" i="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endParaRPr lang="en-SG" dirty="0"/>
          </a:p>
        </p:txBody>
      </p:sp>
      <p:sp>
        <p:nvSpPr>
          <p:cNvPr id="4" name="Slide Number Placeholder 3"/>
          <p:cNvSpPr>
            <a:spLocks noGrp="1"/>
          </p:cNvSpPr>
          <p:nvPr>
            <p:ph type="sldNum" sz="quarter" idx="5"/>
          </p:nvPr>
        </p:nvSpPr>
        <p:spPr/>
        <p:txBody>
          <a:bodyPr/>
          <a:lstStyle/>
          <a:p>
            <a:pPr>
              <a:defRPr/>
            </a:pPr>
            <a:fld id="{60E6D4EA-5F7A-4EA9-ADFA-E6430ACE7119}" type="slidenum">
              <a:rPr lang="en-GB" smtClean="0"/>
              <a:pPr>
                <a:defRPr/>
              </a:pPr>
              <a:t>4</a:t>
            </a:fld>
            <a:endParaRPr lang="en-GB"/>
          </a:p>
        </p:txBody>
      </p:sp>
    </p:spTree>
    <p:extLst>
      <p:ext uri="{BB962C8B-B14F-4D97-AF65-F5344CB8AC3E}">
        <p14:creationId xmlns:p14="http://schemas.microsoft.com/office/powerpoint/2010/main" val="24562124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b="0" i="0" dirty="0">
                <a:solidFill>
                  <a:srgbClr val="51565E"/>
                </a:solidFill>
                <a:effectLst/>
                <a:latin typeface="Roboto" panose="02000000000000000000" pitchFamily="2" charset="0"/>
              </a:rPr>
              <a:t>This known data is fed to the machine, which analyses and learns the association of these inputs based on its features such as shape, size, colours, contours etc. </a:t>
            </a:r>
            <a:endParaRPr lang="en-SG" dirty="0"/>
          </a:p>
        </p:txBody>
      </p:sp>
      <p:sp>
        <p:nvSpPr>
          <p:cNvPr id="4" name="Slide Number Placeholder 3"/>
          <p:cNvSpPr>
            <a:spLocks noGrp="1"/>
          </p:cNvSpPr>
          <p:nvPr>
            <p:ph type="sldNum" sz="quarter" idx="5"/>
          </p:nvPr>
        </p:nvSpPr>
        <p:spPr/>
        <p:txBody>
          <a:bodyPr/>
          <a:lstStyle/>
          <a:p>
            <a:pPr>
              <a:defRPr/>
            </a:pPr>
            <a:fld id="{60E6D4EA-5F7A-4EA9-ADFA-E6430ACE7119}" type="slidenum">
              <a:rPr lang="en-GB" smtClean="0"/>
              <a:pPr>
                <a:defRPr/>
              </a:pPr>
              <a:t>5</a:t>
            </a:fld>
            <a:endParaRPr lang="en-GB"/>
          </a:p>
        </p:txBody>
      </p:sp>
    </p:spTree>
    <p:extLst>
      <p:ext uri="{BB962C8B-B14F-4D97-AF65-F5344CB8AC3E}">
        <p14:creationId xmlns:p14="http://schemas.microsoft.com/office/powerpoint/2010/main" val="33786571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b="0" i="0" dirty="0">
                <a:solidFill>
                  <a:srgbClr val="51565E"/>
                </a:solidFill>
                <a:effectLst/>
                <a:latin typeface="Roboto" panose="02000000000000000000" pitchFamily="2" charset="0"/>
              </a:rPr>
              <a:t>Now when a new input (fruit) is fed to the machine without any label, the machine is able to (should be able to) predict accurately its class with the help of the past data (learning/training).</a:t>
            </a:r>
            <a:endParaRPr lang="en-SG" dirty="0"/>
          </a:p>
        </p:txBody>
      </p:sp>
      <p:sp>
        <p:nvSpPr>
          <p:cNvPr id="4" name="Slide Number Placeholder 3"/>
          <p:cNvSpPr>
            <a:spLocks noGrp="1"/>
          </p:cNvSpPr>
          <p:nvPr>
            <p:ph type="sldNum" sz="quarter" idx="5"/>
          </p:nvPr>
        </p:nvSpPr>
        <p:spPr/>
        <p:txBody>
          <a:bodyPr/>
          <a:lstStyle/>
          <a:p>
            <a:pPr>
              <a:defRPr/>
            </a:pPr>
            <a:fld id="{60E6D4EA-5F7A-4EA9-ADFA-E6430ACE7119}" type="slidenum">
              <a:rPr lang="en-GB" smtClean="0"/>
              <a:pPr>
                <a:defRPr/>
              </a:pPr>
              <a:t>6</a:t>
            </a:fld>
            <a:endParaRPr lang="en-GB"/>
          </a:p>
        </p:txBody>
      </p:sp>
    </p:spTree>
    <p:extLst>
      <p:ext uri="{BB962C8B-B14F-4D97-AF65-F5344CB8AC3E}">
        <p14:creationId xmlns:p14="http://schemas.microsoft.com/office/powerpoint/2010/main" val="41128275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SG" sz="1200" dirty="0">
                <a:effectLst/>
                <a:latin typeface="Calibri" panose="020F0502020204030204" pitchFamily="34" charset="0"/>
                <a:ea typeface="Calibri" panose="020F0502020204030204" pitchFamily="34" charset="0"/>
                <a:cs typeface="Times New Roman" panose="02020603050405020304" pitchFamily="18" charset="0"/>
              </a:rPr>
              <a:t>Although the perceptron can be very useful in performing classification tasks, more often, </a:t>
            </a:r>
            <a:r>
              <a:rPr lang="en-SG" sz="1200" dirty="0" err="1">
                <a:effectLst/>
                <a:latin typeface="Calibri" panose="020F0502020204030204" pitchFamily="34" charset="0"/>
                <a:ea typeface="Calibri" panose="020F0502020204030204" pitchFamily="34" charset="0"/>
                <a:cs typeface="Times New Roman" panose="02020603050405020304" pitchFamily="18" charset="0"/>
              </a:rPr>
              <a:t>perceptrons</a:t>
            </a:r>
            <a:r>
              <a:rPr lang="en-SG" sz="1200" dirty="0">
                <a:effectLst/>
                <a:latin typeface="Calibri" panose="020F0502020204030204" pitchFamily="34" charset="0"/>
                <a:ea typeface="Calibri" panose="020F0502020204030204" pitchFamily="34" charset="0"/>
                <a:cs typeface="Times New Roman" panose="02020603050405020304" pitchFamily="18" charset="0"/>
              </a:rPr>
              <a:t> are stacked resulting in a multi-layer network.  </a:t>
            </a:r>
          </a:p>
          <a:p>
            <a:pPr>
              <a:lnSpc>
                <a:spcPct val="107000"/>
              </a:lnSpc>
              <a:spcAft>
                <a:spcPts val="800"/>
              </a:spcAft>
            </a:pPr>
            <a:endParaRPr lang="en-SG" sz="12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SG" sz="1200" dirty="0">
                <a:effectLst/>
                <a:latin typeface="Calibri" panose="020F0502020204030204" pitchFamily="34" charset="0"/>
                <a:ea typeface="Calibri" panose="020F0502020204030204" pitchFamily="34" charset="0"/>
                <a:cs typeface="Times New Roman" panose="02020603050405020304" pitchFamily="18" charset="0"/>
              </a:rPr>
              <a:t>Formally defined, a multi-layer perceptron consists of more than one layer of perceptron.</a:t>
            </a:r>
            <a:r>
              <a:rPr lang="en-SG" sz="1200" kern="12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 </a:t>
            </a:r>
          </a:p>
          <a:p>
            <a:pPr>
              <a:lnSpc>
                <a:spcPct val="107000"/>
              </a:lnSpc>
              <a:spcAft>
                <a:spcPts val="800"/>
              </a:spcAft>
            </a:pPr>
            <a:endParaRPr lang="en-SG" sz="1200" kern="12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SG" sz="1200" kern="12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&lt;&lt;CLICK&gt;&gt;</a:t>
            </a:r>
          </a:p>
          <a:p>
            <a:pPr>
              <a:lnSpc>
                <a:spcPct val="107000"/>
              </a:lnSpc>
              <a:spcAft>
                <a:spcPts val="800"/>
              </a:spcAft>
            </a:pPr>
            <a:endParaRPr lang="en-SG" sz="1200" kern="1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SG" sz="1200" dirty="0">
                <a:effectLst/>
                <a:latin typeface="Calibri" panose="020F0502020204030204" pitchFamily="34" charset="0"/>
                <a:ea typeface="Calibri" panose="020F0502020204030204" pitchFamily="34" charset="0"/>
                <a:cs typeface="Times New Roman" panose="02020603050405020304" pitchFamily="18" charset="0"/>
              </a:rPr>
              <a:t>In the example shown below, we have a multi-layer perceptron consisting of five layers. </a:t>
            </a:r>
          </a:p>
          <a:p>
            <a:pPr>
              <a:lnSpc>
                <a:spcPct val="107000"/>
              </a:lnSpc>
              <a:spcAft>
                <a:spcPts val="800"/>
              </a:spcAft>
            </a:pPr>
            <a:endParaRPr lang="en-SG" sz="12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SG" sz="1200" dirty="0">
                <a:effectLst/>
                <a:latin typeface="Calibri" panose="020F0502020204030204" pitchFamily="34" charset="0"/>
                <a:ea typeface="Calibri" panose="020F0502020204030204" pitchFamily="34" charset="0"/>
                <a:cs typeface="Times New Roman" panose="02020603050405020304" pitchFamily="18" charset="0"/>
              </a:rPr>
              <a:t>Firstly, we have an input layer denoted by the red boxes. </a:t>
            </a:r>
          </a:p>
          <a:p>
            <a:pPr>
              <a:lnSpc>
                <a:spcPct val="107000"/>
              </a:lnSpc>
              <a:spcAft>
                <a:spcPts val="800"/>
              </a:spcAft>
            </a:pPr>
            <a:endParaRPr lang="en-SG" sz="12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SG" sz="1200" dirty="0">
                <a:effectLst/>
                <a:latin typeface="Calibri" panose="020F0502020204030204" pitchFamily="34" charset="0"/>
                <a:ea typeface="Calibri" panose="020F0502020204030204" pitchFamily="34" charset="0"/>
                <a:cs typeface="Times New Roman" panose="02020603050405020304" pitchFamily="18" charset="0"/>
              </a:rPr>
              <a:t>These input may consist of numerical values corresponding to text data, images, or even videos. </a:t>
            </a:r>
          </a:p>
          <a:p>
            <a:pPr>
              <a:lnSpc>
                <a:spcPct val="107000"/>
              </a:lnSpc>
              <a:spcAft>
                <a:spcPts val="800"/>
              </a:spcAft>
            </a:pPr>
            <a:endParaRPr lang="en-SG" sz="12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SG" sz="1200" dirty="0">
                <a:effectLst/>
                <a:latin typeface="Calibri" panose="020F0502020204030204" pitchFamily="34" charset="0"/>
                <a:ea typeface="Calibri" panose="020F0502020204030204" pitchFamily="34" charset="0"/>
                <a:cs typeface="Times New Roman" panose="02020603050405020304" pitchFamily="18" charset="0"/>
              </a:rPr>
              <a:t>These data will propagate through different ‘hidden’ layers shown in dark blue coloured nodes before reaching the output layer. </a:t>
            </a:r>
          </a:p>
          <a:p>
            <a:pPr>
              <a:lnSpc>
                <a:spcPct val="107000"/>
              </a:lnSpc>
              <a:spcAft>
                <a:spcPts val="800"/>
              </a:spcAft>
            </a:pPr>
            <a:endParaRPr lang="en-SG" sz="12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SG" sz="1200" dirty="0">
                <a:effectLst/>
                <a:latin typeface="Calibri" panose="020F0502020204030204" pitchFamily="34" charset="0"/>
                <a:ea typeface="Calibri" panose="020F0502020204030204" pitchFamily="34" charset="0"/>
                <a:cs typeface="Times New Roman" panose="02020603050405020304" pitchFamily="18" charset="0"/>
              </a:rPr>
              <a:t>In an actual application, the number of hidden layers may be much more complicated and requires higher computational processes. </a:t>
            </a:r>
          </a:p>
          <a:p>
            <a:pPr>
              <a:lnSpc>
                <a:spcPct val="107000"/>
              </a:lnSpc>
              <a:spcAft>
                <a:spcPts val="800"/>
              </a:spcAft>
            </a:pPr>
            <a:endParaRPr lang="en-SG" sz="12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SG" sz="1200" dirty="0">
                <a:effectLst/>
                <a:latin typeface="Calibri" panose="020F0502020204030204" pitchFamily="34" charset="0"/>
                <a:ea typeface="Calibri" panose="020F0502020204030204" pitchFamily="34" charset="0"/>
                <a:cs typeface="Times New Roman" panose="02020603050405020304" pitchFamily="18" charset="0"/>
              </a:rPr>
              <a:t>In those scenarios, advanced methods such as node dropout may be used to prevent overfitting which we will not discuss in this module.</a:t>
            </a:r>
          </a:p>
        </p:txBody>
      </p:sp>
      <p:sp>
        <p:nvSpPr>
          <p:cNvPr id="4" name="Slide Number Placeholder 3"/>
          <p:cNvSpPr>
            <a:spLocks noGrp="1"/>
          </p:cNvSpPr>
          <p:nvPr>
            <p:ph type="sldNum" sz="quarter" idx="5"/>
          </p:nvPr>
        </p:nvSpPr>
        <p:spPr/>
        <p:txBody>
          <a:bodyPr/>
          <a:lstStyle/>
          <a:p>
            <a:pPr>
              <a:defRPr/>
            </a:pPr>
            <a:fld id="{60E6D4EA-5F7A-4EA9-ADFA-E6430ACE7119}" type="slidenum">
              <a:rPr lang="en-GB" smtClean="0"/>
              <a:pPr>
                <a:defRPr/>
              </a:pPr>
              <a:t>9</a:t>
            </a:fld>
            <a:endParaRPr lang="en-GB"/>
          </a:p>
        </p:txBody>
      </p:sp>
    </p:spTree>
    <p:extLst>
      <p:ext uri="{BB962C8B-B14F-4D97-AF65-F5344CB8AC3E}">
        <p14:creationId xmlns:p14="http://schemas.microsoft.com/office/powerpoint/2010/main" val="23488196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SG" sz="1200" dirty="0">
                <a:effectLst/>
                <a:latin typeface="Calibri" panose="020F0502020204030204" pitchFamily="34" charset="0"/>
                <a:ea typeface="Calibri" panose="020F0502020204030204" pitchFamily="34" charset="0"/>
                <a:cs typeface="Times New Roman" panose="02020603050405020304" pitchFamily="18" charset="0"/>
              </a:rPr>
              <a:t>Although the perceptron can be very useful in performing classification tasks, more often, </a:t>
            </a:r>
            <a:r>
              <a:rPr lang="en-SG" sz="1200" dirty="0" err="1">
                <a:effectLst/>
                <a:latin typeface="Calibri" panose="020F0502020204030204" pitchFamily="34" charset="0"/>
                <a:ea typeface="Calibri" panose="020F0502020204030204" pitchFamily="34" charset="0"/>
                <a:cs typeface="Times New Roman" panose="02020603050405020304" pitchFamily="18" charset="0"/>
              </a:rPr>
              <a:t>perceptrons</a:t>
            </a:r>
            <a:r>
              <a:rPr lang="en-SG" sz="1200" dirty="0">
                <a:effectLst/>
                <a:latin typeface="Calibri" panose="020F0502020204030204" pitchFamily="34" charset="0"/>
                <a:ea typeface="Calibri" panose="020F0502020204030204" pitchFamily="34" charset="0"/>
                <a:cs typeface="Times New Roman" panose="02020603050405020304" pitchFamily="18" charset="0"/>
              </a:rPr>
              <a:t> are stacked resulting in a multi-layer network.  </a:t>
            </a:r>
          </a:p>
          <a:p>
            <a:pPr>
              <a:lnSpc>
                <a:spcPct val="107000"/>
              </a:lnSpc>
              <a:spcAft>
                <a:spcPts val="800"/>
              </a:spcAft>
            </a:pPr>
            <a:endParaRPr lang="en-SG" sz="12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SG" sz="1200" dirty="0">
                <a:effectLst/>
                <a:latin typeface="Calibri" panose="020F0502020204030204" pitchFamily="34" charset="0"/>
                <a:ea typeface="Calibri" panose="020F0502020204030204" pitchFamily="34" charset="0"/>
                <a:cs typeface="Times New Roman" panose="02020603050405020304" pitchFamily="18" charset="0"/>
              </a:rPr>
              <a:t>Formally defined, a multi-layer perceptron consists of more than one layer of perceptron.</a:t>
            </a:r>
            <a:r>
              <a:rPr lang="en-SG" sz="1200" kern="12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 </a:t>
            </a:r>
          </a:p>
          <a:p>
            <a:pPr>
              <a:lnSpc>
                <a:spcPct val="107000"/>
              </a:lnSpc>
              <a:spcAft>
                <a:spcPts val="800"/>
              </a:spcAft>
            </a:pPr>
            <a:endParaRPr lang="en-SG" sz="1200" kern="12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SG" sz="1200" kern="12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&lt;&lt;CLICK&gt;&gt;</a:t>
            </a:r>
          </a:p>
          <a:p>
            <a:pPr>
              <a:lnSpc>
                <a:spcPct val="107000"/>
              </a:lnSpc>
              <a:spcAft>
                <a:spcPts val="800"/>
              </a:spcAft>
            </a:pPr>
            <a:endParaRPr lang="en-SG" sz="1200" kern="1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SG" sz="1200" dirty="0">
                <a:effectLst/>
                <a:latin typeface="Calibri" panose="020F0502020204030204" pitchFamily="34" charset="0"/>
                <a:ea typeface="Calibri" panose="020F0502020204030204" pitchFamily="34" charset="0"/>
                <a:cs typeface="Times New Roman" panose="02020603050405020304" pitchFamily="18" charset="0"/>
              </a:rPr>
              <a:t>In the example shown below, we have a multi-layer perceptron consisting of five layers. </a:t>
            </a:r>
          </a:p>
          <a:p>
            <a:pPr>
              <a:lnSpc>
                <a:spcPct val="107000"/>
              </a:lnSpc>
              <a:spcAft>
                <a:spcPts val="800"/>
              </a:spcAft>
            </a:pPr>
            <a:endParaRPr lang="en-SG" sz="12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SG" sz="1200" dirty="0">
                <a:effectLst/>
                <a:latin typeface="Calibri" panose="020F0502020204030204" pitchFamily="34" charset="0"/>
                <a:ea typeface="Calibri" panose="020F0502020204030204" pitchFamily="34" charset="0"/>
                <a:cs typeface="Times New Roman" panose="02020603050405020304" pitchFamily="18" charset="0"/>
              </a:rPr>
              <a:t>Firstly, we have an input layer denoted by the red boxes. </a:t>
            </a:r>
          </a:p>
          <a:p>
            <a:pPr>
              <a:lnSpc>
                <a:spcPct val="107000"/>
              </a:lnSpc>
              <a:spcAft>
                <a:spcPts val="800"/>
              </a:spcAft>
            </a:pPr>
            <a:endParaRPr lang="en-SG" sz="12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SG" sz="1200" dirty="0">
                <a:effectLst/>
                <a:latin typeface="Calibri" panose="020F0502020204030204" pitchFamily="34" charset="0"/>
                <a:ea typeface="Calibri" panose="020F0502020204030204" pitchFamily="34" charset="0"/>
                <a:cs typeface="Times New Roman" panose="02020603050405020304" pitchFamily="18" charset="0"/>
              </a:rPr>
              <a:t>These input may consist of numerical values corresponding to text data, images, or even videos. </a:t>
            </a:r>
          </a:p>
          <a:p>
            <a:pPr>
              <a:lnSpc>
                <a:spcPct val="107000"/>
              </a:lnSpc>
              <a:spcAft>
                <a:spcPts val="800"/>
              </a:spcAft>
            </a:pPr>
            <a:endParaRPr lang="en-SG" sz="12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SG" sz="1200" dirty="0">
                <a:effectLst/>
                <a:latin typeface="Calibri" panose="020F0502020204030204" pitchFamily="34" charset="0"/>
                <a:ea typeface="Calibri" panose="020F0502020204030204" pitchFamily="34" charset="0"/>
                <a:cs typeface="Times New Roman" panose="02020603050405020304" pitchFamily="18" charset="0"/>
              </a:rPr>
              <a:t>These data will propagate through different ‘hidden’ layers shown in dark blue coloured nodes before reaching the output layer. </a:t>
            </a:r>
          </a:p>
          <a:p>
            <a:pPr>
              <a:lnSpc>
                <a:spcPct val="107000"/>
              </a:lnSpc>
              <a:spcAft>
                <a:spcPts val="800"/>
              </a:spcAft>
            </a:pPr>
            <a:endParaRPr lang="en-SG" sz="12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SG" sz="1200" dirty="0">
                <a:effectLst/>
                <a:latin typeface="Calibri" panose="020F0502020204030204" pitchFamily="34" charset="0"/>
                <a:ea typeface="Calibri" panose="020F0502020204030204" pitchFamily="34" charset="0"/>
                <a:cs typeface="Times New Roman" panose="02020603050405020304" pitchFamily="18" charset="0"/>
              </a:rPr>
              <a:t>In an actual application, the number of hidden layers may be much more complicated and requires higher computational processes. </a:t>
            </a:r>
          </a:p>
          <a:p>
            <a:pPr>
              <a:lnSpc>
                <a:spcPct val="107000"/>
              </a:lnSpc>
              <a:spcAft>
                <a:spcPts val="800"/>
              </a:spcAft>
            </a:pPr>
            <a:endParaRPr lang="en-SG" sz="12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SG" sz="1200" dirty="0">
                <a:effectLst/>
                <a:latin typeface="Calibri" panose="020F0502020204030204" pitchFamily="34" charset="0"/>
                <a:ea typeface="Calibri" panose="020F0502020204030204" pitchFamily="34" charset="0"/>
                <a:cs typeface="Times New Roman" panose="02020603050405020304" pitchFamily="18" charset="0"/>
              </a:rPr>
              <a:t>In those scenarios, advanced methods such as node dropout may be used to prevent overfitting which we will not discuss in this module.</a:t>
            </a:r>
          </a:p>
        </p:txBody>
      </p:sp>
      <p:sp>
        <p:nvSpPr>
          <p:cNvPr id="4" name="Slide Number Placeholder 3"/>
          <p:cNvSpPr>
            <a:spLocks noGrp="1"/>
          </p:cNvSpPr>
          <p:nvPr>
            <p:ph type="sldNum" sz="quarter" idx="5"/>
          </p:nvPr>
        </p:nvSpPr>
        <p:spPr/>
        <p:txBody>
          <a:bodyPr/>
          <a:lstStyle/>
          <a:p>
            <a:pPr>
              <a:defRPr/>
            </a:pPr>
            <a:fld id="{60E6D4EA-5F7A-4EA9-ADFA-E6430ACE7119}" type="slidenum">
              <a:rPr lang="en-GB" smtClean="0"/>
              <a:pPr>
                <a:defRPr/>
              </a:pPr>
              <a:t>10</a:t>
            </a:fld>
            <a:endParaRPr lang="en-GB"/>
          </a:p>
        </p:txBody>
      </p:sp>
    </p:spTree>
    <p:extLst>
      <p:ext uri="{BB962C8B-B14F-4D97-AF65-F5344CB8AC3E}">
        <p14:creationId xmlns:p14="http://schemas.microsoft.com/office/powerpoint/2010/main" val="423361717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3B840-A14F-134C-A22F-DCB55403A50B}"/>
              </a:ext>
            </a:extLst>
          </p:cNvPr>
          <p:cNvSpPr>
            <a:spLocks noGrp="1"/>
          </p:cNvSpPr>
          <p:nvPr>
            <p:ph type="ctrTitle"/>
          </p:nvPr>
        </p:nvSpPr>
        <p:spPr>
          <a:xfrm>
            <a:off x="349685" y="4383580"/>
            <a:ext cx="9144000" cy="766067"/>
          </a:xfrm>
        </p:spPr>
        <p:txBody>
          <a:bodyPr anchor="b">
            <a:normAutofit/>
          </a:bodyPr>
          <a:lstStyle>
            <a:lvl1pPr algn="l">
              <a:defRPr sz="4000" b="1">
                <a:solidFill>
                  <a:schemeClr val="bg1"/>
                </a:solidFill>
                <a:latin typeface="Arial" panose="020B0604020202020204" pitchFamily="34" charset="0"/>
                <a:cs typeface="Arial" panose="020B0604020202020204" pitchFamily="34" charset="0"/>
              </a:defRPr>
            </a:lvl1pPr>
          </a:lstStyle>
          <a:p>
            <a:r>
              <a:rPr lang="en-GB"/>
              <a:t>Click to edit Master title style</a:t>
            </a:r>
          </a:p>
        </p:txBody>
      </p:sp>
      <p:sp>
        <p:nvSpPr>
          <p:cNvPr id="3" name="Subtitle 2">
            <a:extLst>
              <a:ext uri="{FF2B5EF4-FFF2-40B4-BE49-F238E27FC236}">
                <a16:creationId xmlns:a16="http://schemas.microsoft.com/office/drawing/2014/main" id="{001FD9FA-D9C2-FC42-967C-94AD94D3DAB6}"/>
              </a:ext>
            </a:extLst>
          </p:cNvPr>
          <p:cNvSpPr>
            <a:spLocks noGrp="1"/>
          </p:cNvSpPr>
          <p:nvPr>
            <p:ph type="subTitle" idx="1"/>
          </p:nvPr>
        </p:nvSpPr>
        <p:spPr>
          <a:xfrm>
            <a:off x="349685" y="5274655"/>
            <a:ext cx="9144000" cy="451802"/>
          </a:xfrm>
        </p:spPr>
        <p:txBody>
          <a:bodyPr anchor="ctr">
            <a:normAutofit/>
          </a:bodyPr>
          <a:lstStyle>
            <a:lvl1pPr marL="0" indent="0" algn="l">
              <a:buNone/>
              <a:defRPr sz="1800">
                <a:solidFill>
                  <a:schemeClr val="bg1"/>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p>
        </p:txBody>
      </p:sp>
      <p:sp>
        <p:nvSpPr>
          <p:cNvPr id="23" name="Text Placeholder 22">
            <a:extLst>
              <a:ext uri="{FF2B5EF4-FFF2-40B4-BE49-F238E27FC236}">
                <a16:creationId xmlns:a16="http://schemas.microsoft.com/office/drawing/2014/main" id="{FA90B0A0-FD3A-B145-8DFE-F1730F348289}"/>
              </a:ext>
            </a:extLst>
          </p:cNvPr>
          <p:cNvSpPr>
            <a:spLocks noGrp="1"/>
          </p:cNvSpPr>
          <p:nvPr>
            <p:ph type="body" sz="quarter" idx="12"/>
          </p:nvPr>
        </p:nvSpPr>
        <p:spPr>
          <a:xfrm>
            <a:off x="349200" y="2664833"/>
            <a:ext cx="9144000" cy="511268"/>
          </a:xfrm>
        </p:spPr>
        <p:txBody>
          <a:bodyPr anchor="ctr">
            <a:normAutofit/>
          </a:bodyPr>
          <a:lstStyle>
            <a:lvl1pPr marL="0" indent="0">
              <a:buNone/>
              <a:defRPr sz="2000">
                <a:solidFill>
                  <a:schemeClr val="bg1"/>
                </a:solidFill>
              </a:defRPr>
            </a:lvl1pPr>
          </a:lstStyle>
          <a:p>
            <a:pPr lvl="0"/>
            <a:r>
              <a:rPr lang="en-GB"/>
              <a:t>Click to edit Master text styles</a:t>
            </a:r>
          </a:p>
        </p:txBody>
      </p:sp>
      <p:sp>
        <p:nvSpPr>
          <p:cNvPr id="26" name="Text Placeholder 25">
            <a:extLst>
              <a:ext uri="{FF2B5EF4-FFF2-40B4-BE49-F238E27FC236}">
                <a16:creationId xmlns:a16="http://schemas.microsoft.com/office/drawing/2014/main" id="{D7654166-A56A-E742-BADE-8FABAE448E57}"/>
              </a:ext>
            </a:extLst>
          </p:cNvPr>
          <p:cNvSpPr>
            <a:spLocks noGrp="1"/>
          </p:cNvSpPr>
          <p:nvPr>
            <p:ph type="body" sz="quarter" idx="13"/>
          </p:nvPr>
        </p:nvSpPr>
        <p:spPr>
          <a:xfrm>
            <a:off x="349250" y="3421286"/>
            <a:ext cx="7543800" cy="451802"/>
          </a:xfrm>
        </p:spPr>
        <p:txBody>
          <a:bodyPr anchor="ctr">
            <a:normAutofit/>
          </a:bodyPr>
          <a:lstStyle>
            <a:lvl1pPr marL="0" indent="0">
              <a:buNone/>
              <a:defRPr sz="1800">
                <a:solidFill>
                  <a:schemeClr val="bg1"/>
                </a:solidFill>
              </a:defRPr>
            </a:lvl1pPr>
          </a:lstStyle>
          <a:p>
            <a:pPr lvl="0"/>
            <a:r>
              <a:rPr lang="en-GB"/>
              <a:t>Click to edit Master text styles</a:t>
            </a:r>
          </a:p>
        </p:txBody>
      </p:sp>
      <p:pic>
        <p:nvPicPr>
          <p:cNvPr id="11" name="Picture 10" descr="Text&#10;&#10;Description automatically generated">
            <a:extLst>
              <a:ext uri="{FF2B5EF4-FFF2-40B4-BE49-F238E27FC236}">
                <a16:creationId xmlns:a16="http://schemas.microsoft.com/office/drawing/2014/main" id="{17C75642-EC2D-5C4C-BA80-6B0A08A3A4D4}"/>
              </a:ext>
            </a:extLst>
          </p:cNvPr>
          <p:cNvPicPr>
            <a:picLocks noChangeAspect="1"/>
          </p:cNvPicPr>
          <p:nvPr userDrawn="1"/>
        </p:nvPicPr>
        <p:blipFill>
          <a:blip r:embed="rId2"/>
          <a:stretch>
            <a:fillRect/>
          </a:stretch>
        </p:blipFill>
        <p:spPr>
          <a:xfrm>
            <a:off x="472518" y="625218"/>
            <a:ext cx="2134800" cy="765466"/>
          </a:xfrm>
          <a:prstGeom prst="rect">
            <a:avLst/>
          </a:prstGeom>
        </p:spPr>
      </p:pic>
    </p:spTree>
    <p:extLst>
      <p:ext uri="{BB962C8B-B14F-4D97-AF65-F5344CB8AC3E}">
        <p14:creationId xmlns:p14="http://schemas.microsoft.com/office/powerpoint/2010/main" val="22227206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608738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lide with red line">
    <p:spTree>
      <p:nvGrpSpPr>
        <p:cNvPr id="1" name=""/>
        <p:cNvGrpSpPr/>
        <p:nvPr/>
      </p:nvGrpSpPr>
      <p:grpSpPr>
        <a:xfrm>
          <a:off x="0" y="0"/>
          <a:ext cx="0" cy="0"/>
          <a:chOff x="0" y="0"/>
          <a:chExt cx="0" cy="0"/>
        </a:xfrm>
      </p:grpSpPr>
      <p:pic>
        <p:nvPicPr>
          <p:cNvPr id="7" name="Picture 6" descr="A picture containing text&#10;&#10;Description automatically generated">
            <a:extLst>
              <a:ext uri="{FF2B5EF4-FFF2-40B4-BE49-F238E27FC236}">
                <a16:creationId xmlns:a16="http://schemas.microsoft.com/office/drawing/2014/main" id="{ADBEF81F-0AAA-0A44-90DF-E8CAB500B328}"/>
              </a:ext>
            </a:extLst>
          </p:cNvPr>
          <p:cNvPicPr>
            <a:picLocks noChangeAspect="1"/>
          </p:cNvPicPr>
          <p:nvPr userDrawn="1"/>
        </p:nvPicPr>
        <p:blipFill rotWithShape="1">
          <a:blip r:embed="rId2"/>
          <a:srcRect l="76791" t="21293"/>
          <a:stretch/>
        </p:blipFill>
        <p:spPr>
          <a:xfrm>
            <a:off x="10222173" y="3082695"/>
            <a:ext cx="1983475" cy="3783591"/>
          </a:xfrm>
          <a:prstGeom prst="rect">
            <a:avLst/>
          </a:prstGeom>
        </p:spPr>
      </p:pic>
    </p:spTree>
    <p:extLst>
      <p:ext uri="{BB962C8B-B14F-4D97-AF65-F5344CB8AC3E}">
        <p14:creationId xmlns:p14="http://schemas.microsoft.com/office/powerpoint/2010/main" val="42579670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cknowledgement">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0E134A-ED78-FD4D-8EAA-0C3E240F9291}"/>
              </a:ext>
            </a:extLst>
          </p:cNvPr>
          <p:cNvSpPr>
            <a:spLocks noGrp="1"/>
          </p:cNvSpPr>
          <p:nvPr>
            <p:ph type="title"/>
          </p:nvPr>
        </p:nvSpPr>
        <p:spPr>
          <a:xfrm>
            <a:off x="273600" y="365126"/>
            <a:ext cx="11623760" cy="365125"/>
          </a:xfrm>
          <a:ln>
            <a:solidFill>
              <a:schemeClr val="bg1"/>
            </a:solidFill>
          </a:ln>
        </p:spPr>
        <p:txBody>
          <a:bodyPr anchor="ctr">
            <a:normAutofit/>
          </a:bodyPr>
          <a:lstStyle>
            <a:lvl1pPr>
              <a:defRPr sz="1400" u="none">
                <a:solidFill>
                  <a:schemeClr val="bg1"/>
                </a:solidFill>
              </a:defRPr>
            </a:lvl1pPr>
          </a:lstStyle>
          <a:p>
            <a:endParaRPr lang="en-GB"/>
          </a:p>
        </p:txBody>
      </p:sp>
      <p:sp>
        <p:nvSpPr>
          <p:cNvPr id="3" name="Footer Placeholder 2">
            <a:extLst>
              <a:ext uri="{FF2B5EF4-FFF2-40B4-BE49-F238E27FC236}">
                <a16:creationId xmlns:a16="http://schemas.microsoft.com/office/drawing/2014/main" id="{90BB79B4-C994-4E4A-9574-DB362291AF98}"/>
              </a:ext>
            </a:extLst>
          </p:cNvPr>
          <p:cNvSpPr>
            <a:spLocks noGrp="1"/>
          </p:cNvSpPr>
          <p:nvPr>
            <p:ph type="ftr" sz="quarter" idx="10"/>
          </p:nvPr>
        </p:nvSpPr>
        <p:spPr/>
        <p:txBody>
          <a:bodyPr/>
          <a:lstStyle/>
          <a:p>
            <a:endParaRPr lang="en-GB"/>
          </a:p>
        </p:txBody>
      </p:sp>
      <p:sp>
        <p:nvSpPr>
          <p:cNvPr id="4" name="Slide Number Placeholder 3">
            <a:extLst>
              <a:ext uri="{FF2B5EF4-FFF2-40B4-BE49-F238E27FC236}">
                <a16:creationId xmlns:a16="http://schemas.microsoft.com/office/drawing/2014/main" id="{0EE9EB61-D463-854E-9118-995B497CEFD2}"/>
              </a:ext>
            </a:extLst>
          </p:cNvPr>
          <p:cNvSpPr>
            <a:spLocks noGrp="1"/>
          </p:cNvSpPr>
          <p:nvPr>
            <p:ph type="sldNum" sz="quarter" idx="11"/>
          </p:nvPr>
        </p:nvSpPr>
        <p:spPr/>
        <p:txBody>
          <a:bodyPr/>
          <a:lstStyle/>
          <a:p>
            <a:fld id="{DCCDAF49-C2BC-4840-A69D-46A51E9AF11C}" type="slidenum">
              <a:rPr lang="en-GB" smtClean="0"/>
              <a:pPr/>
              <a:t>‹#›</a:t>
            </a:fld>
            <a:endParaRPr lang="en-GB"/>
          </a:p>
        </p:txBody>
      </p:sp>
      <p:sp>
        <p:nvSpPr>
          <p:cNvPr id="6" name="Text Placeholder 5">
            <a:extLst>
              <a:ext uri="{FF2B5EF4-FFF2-40B4-BE49-F238E27FC236}">
                <a16:creationId xmlns:a16="http://schemas.microsoft.com/office/drawing/2014/main" id="{0E6EB9F6-5E2E-E840-A221-1918411CD38D}"/>
              </a:ext>
            </a:extLst>
          </p:cNvPr>
          <p:cNvSpPr>
            <a:spLocks noGrp="1"/>
          </p:cNvSpPr>
          <p:nvPr>
            <p:ph type="body" sz="quarter" idx="12"/>
          </p:nvPr>
        </p:nvSpPr>
        <p:spPr>
          <a:xfrm>
            <a:off x="273050" y="825500"/>
            <a:ext cx="11623761" cy="5530850"/>
          </a:xfrm>
        </p:spPr>
        <p:txBody>
          <a:bodyPr>
            <a:normAutofit/>
          </a:bodyPr>
          <a:lstStyle>
            <a:lvl1pPr marL="171450" marR="0" indent="-171450" algn="l" defTabSz="914400" rtl="0" eaLnBrk="1" fontAlgn="auto" latinLnBrk="0" hangingPunct="1">
              <a:lnSpc>
                <a:spcPct val="90000"/>
              </a:lnSpc>
              <a:spcBef>
                <a:spcPts val="1000"/>
              </a:spcBef>
              <a:spcAft>
                <a:spcPts val="800"/>
              </a:spcAft>
              <a:buClrTx/>
              <a:buSzTx/>
              <a:buFont typeface="Arial" panose="020B0604020202020204" pitchFamily="34" charset="0"/>
              <a:buChar char="•"/>
              <a:tabLst/>
              <a:defRPr sz="800">
                <a:solidFill>
                  <a:schemeClr val="bg1"/>
                </a:solidFill>
              </a:defRPr>
            </a:lvl1pPr>
            <a:lvl2pPr marL="628650" indent="-171450">
              <a:buFont typeface="Arial" panose="020B0604020202020204" pitchFamily="34" charset="0"/>
              <a:buChar char="•"/>
              <a:defRPr sz="700">
                <a:solidFill>
                  <a:schemeClr val="bg1"/>
                </a:solidFill>
              </a:defRPr>
            </a:lvl2pPr>
            <a:lvl3pPr marL="1085850" indent="-171450">
              <a:buFont typeface="Arial" panose="020B0604020202020204" pitchFamily="34" charset="0"/>
              <a:buChar char="•"/>
              <a:defRPr sz="700">
                <a:solidFill>
                  <a:schemeClr val="bg1"/>
                </a:solidFill>
              </a:defRPr>
            </a:lvl3pPr>
            <a:lvl4pPr marL="1543050" indent="-171450">
              <a:buFont typeface="Arial" panose="020B0604020202020204" pitchFamily="34" charset="0"/>
              <a:buChar char="•"/>
              <a:defRPr sz="700">
                <a:solidFill>
                  <a:schemeClr val="bg1"/>
                </a:solidFill>
              </a:defRPr>
            </a:lvl4pPr>
            <a:lvl5pPr marL="2000250" indent="-171450">
              <a:buFont typeface="Arial" panose="020B0604020202020204" pitchFamily="34" charset="0"/>
              <a:buChar char="•"/>
              <a:defRPr sz="700">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31827806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lvl5pPr>
              <a:defRPr/>
            </a:lvl5pPr>
            <a:lvl6pPr>
              <a:defRPr/>
            </a:lvl6pPr>
            <a:lvl7pPr>
              <a:defRPr/>
            </a:lvl7pPr>
            <a:lvl8pPr>
              <a:defRPr/>
            </a:lvl8pPr>
            <a:lvl9pPr>
              <a:buFont typeface="Arial" pitchFamily="34" charset="0"/>
              <a:buChar cha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65DA888-1A1F-4C1F-8896-F3BDCFFE7C6A}" type="datetimeFigureOut">
              <a:rPr lang="en-SG" smtClean="0"/>
              <a:t>23/03/2024</a:t>
            </a:fld>
            <a:endParaRPr lang="en-SG" dirty="0"/>
          </a:p>
        </p:txBody>
      </p:sp>
      <p:sp>
        <p:nvSpPr>
          <p:cNvPr id="5" name="Footer Placeholder 4"/>
          <p:cNvSpPr>
            <a:spLocks noGrp="1"/>
          </p:cNvSpPr>
          <p:nvPr>
            <p:ph type="ftr" sz="quarter" idx="11"/>
          </p:nvPr>
        </p:nvSpPr>
        <p:spPr/>
        <p:txBody>
          <a:bodyPr/>
          <a:lstStyle/>
          <a:p>
            <a:endParaRPr lang="en-SG" dirty="0"/>
          </a:p>
        </p:txBody>
      </p:sp>
      <p:sp>
        <p:nvSpPr>
          <p:cNvPr id="6" name="Slide Number Placeholder 5"/>
          <p:cNvSpPr>
            <a:spLocks noGrp="1"/>
          </p:cNvSpPr>
          <p:nvPr>
            <p:ph type="sldNum" sz="quarter" idx="12"/>
          </p:nvPr>
        </p:nvSpPr>
        <p:spPr/>
        <p:txBody>
          <a:bodyPr/>
          <a:lstStyle/>
          <a:p>
            <a:fld id="{9222FE49-9525-4CBD-8BB5-1EA3E1BC88B0}" type="slidenum">
              <a:rPr lang="en-SG" smtClean="0"/>
              <a:t>‹#›</a:t>
            </a:fld>
            <a:endParaRPr lang="en-SG" dirty="0"/>
          </a:p>
        </p:txBody>
      </p:sp>
    </p:spTree>
    <p:extLst>
      <p:ext uri="{BB962C8B-B14F-4D97-AF65-F5344CB8AC3E}">
        <p14:creationId xmlns:p14="http://schemas.microsoft.com/office/powerpoint/2010/main" val="297096341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D37B2F6-E6E4-1745-B082-2B1EDEF1CB1D}"/>
              </a:ext>
            </a:extLst>
          </p:cNvPr>
          <p:cNvSpPr>
            <a:spLocks noGrp="1"/>
          </p:cNvSpPr>
          <p:nvPr>
            <p:ph type="title"/>
          </p:nvPr>
        </p:nvSpPr>
        <p:spPr>
          <a:xfrm>
            <a:off x="273600" y="365126"/>
            <a:ext cx="11623760" cy="837374"/>
          </a:xfrm>
          <a:prstGeom prst="rect">
            <a:avLst/>
          </a:prstGeom>
        </p:spPr>
        <p:txBody>
          <a:bodyPr vert="horz" lIns="91440" tIns="45720" rIns="91440" bIns="45720" rtlCol="0" anchor="ctr">
            <a:normAutofit/>
          </a:bodyPr>
          <a:lstStyle/>
          <a:p>
            <a:r>
              <a:rPr lang="en-GB"/>
              <a:t>Click to edit Master title style</a:t>
            </a:r>
          </a:p>
        </p:txBody>
      </p:sp>
      <p:sp>
        <p:nvSpPr>
          <p:cNvPr id="3" name="Text Placeholder 2">
            <a:extLst>
              <a:ext uri="{FF2B5EF4-FFF2-40B4-BE49-F238E27FC236}">
                <a16:creationId xmlns:a16="http://schemas.microsoft.com/office/drawing/2014/main" id="{8DF2C487-2E43-7343-8A0B-3F00CB737E4F}"/>
              </a:ext>
            </a:extLst>
          </p:cNvPr>
          <p:cNvSpPr>
            <a:spLocks noGrp="1"/>
          </p:cNvSpPr>
          <p:nvPr>
            <p:ph type="body" idx="1"/>
          </p:nvPr>
        </p:nvSpPr>
        <p:spPr>
          <a:xfrm>
            <a:off x="284120" y="1270800"/>
            <a:ext cx="11613240" cy="4860000"/>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2" name="Footer Placeholder 11">
            <a:extLst>
              <a:ext uri="{FF2B5EF4-FFF2-40B4-BE49-F238E27FC236}">
                <a16:creationId xmlns:a16="http://schemas.microsoft.com/office/drawing/2014/main" id="{A5020827-C1E3-1A4A-9C60-06D9507D3C7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0" i="0">
                <a:solidFill>
                  <a:schemeClr val="tx1">
                    <a:tint val="75000"/>
                  </a:schemeClr>
                </a:solidFill>
                <a:latin typeface="Arial" panose="020B0604020202020204" pitchFamily="34" charset="0"/>
              </a:defRPr>
            </a:lvl1pPr>
          </a:lstStyle>
          <a:p>
            <a:endParaRPr lang="en-GB"/>
          </a:p>
        </p:txBody>
      </p:sp>
      <p:sp>
        <p:nvSpPr>
          <p:cNvPr id="13" name="Footer Placeholder 4">
            <a:extLst>
              <a:ext uri="{FF2B5EF4-FFF2-40B4-BE49-F238E27FC236}">
                <a16:creationId xmlns:a16="http://schemas.microsoft.com/office/drawing/2014/main" id="{830B422F-1BE4-C549-AA67-561DC52FF064}"/>
              </a:ext>
            </a:extLst>
          </p:cNvPr>
          <p:cNvSpPr txBox="1">
            <a:spLocks/>
          </p:cNvSpPr>
          <p:nvPr userDrawn="1"/>
        </p:nvSpPr>
        <p:spPr>
          <a:xfrm>
            <a:off x="149268" y="6513534"/>
            <a:ext cx="7315200" cy="207941"/>
          </a:xfrm>
          <a:prstGeom prst="rect">
            <a:avLst/>
          </a:prstGeom>
        </p:spPr>
        <p:txBody>
          <a:bodyPr/>
          <a:lstStyle>
            <a:defPPr>
              <a:defRPr lang="en-US"/>
            </a:defPPr>
            <a:lvl1pPr marL="0" algn="l" defTabSz="914400" rtl="0" eaLnBrk="1" latinLnBrk="0" hangingPunct="1">
              <a:defRPr sz="1100" kern="1200">
                <a:solidFill>
                  <a:schemeClr val="bg1">
                    <a:lumMod val="75000"/>
                  </a:schemeClr>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baseline="0" dirty="0">
                <a:solidFill>
                  <a:schemeClr val="bg1">
                    <a:lumMod val="65000"/>
                  </a:schemeClr>
                </a:solidFill>
              </a:rPr>
              <a:t>©</a:t>
            </a:r>
            <a:r>
              <a:rPr lang="en-GB" baseline="30000" dirty="0">
                <a:solidFill>
                  <a:schemeClr val="bg1">
                    <a:lumMod val="65000"/>
                  </a:schemeClr>
                </a:solidFill>
              </a:rPr>
              <a:t> </a:t>
            </a:r>
            <a:r>
              <a:rPr lang="en-GB" dirty="0">
                <a:solidFill>
                  <a:schemeClr val="bg1">
                    <a:lumMod val="65000"/>
                  </a:schemeClr>
                </a:solidFill>
              </a:rPr>
              <a:t>2022 Nanyang Technological University, Singapore. All Rights Reserved.</a:t>
            </a:r>
          </a:p>
        </p:txBody>
      </p:sp>
      <p:sp>
        <p:nvSpPr>
          <p:cNvPr id="14" name="Slide Number Placeholder 13">
            <a:extLst>
              <a:ext uri="{FF2B5EF4-FFF2-40B4-BE49-F238E27FC236}">
                <a16:creationId xmlns:a16="http://schemas.microsoft.com/office/drawing/2014/main" id="{7ACD25ED-BEE9-A443-A002-B86972162E14}"/>
              </a:ext>
            </a:extLst>
          </p:cNvPr>
          <p:cNvSpPr>
            <a:spLocks noGrp="1"/>
          </p:cNvSpPr>
          <p:nvPr>
            <p:ph type="sldNum" sz="quarter" idx="4"/>
          </p:nvPr>
        </p:nvSpPr>
        <p:spPr>
          <a:xfrm>
            <a:off x="9299532" y="6356350"/>
            <a:ext cx="2743200" cy="365125"/>
          </a:xfrm>
          <a:prstGeom prst="rect">
            <a:avLst/>
          </a:prstGeom>
        </p:spPr>
        <p:txBody>
          <a:bodyPr vert="horz" lIns="91440" tIns="45720" rIns="91440" bIns="45720" rtlCol="0" anchor="ctr"/>
          <a:lstStyle>
            <a:lvl1pPr algn="r">
              <a:defRPr sz="1000">
                <a:solidFill>
                  <a:schemeClr val="tx1">
                    <a:tint val="75000"/>
                  </a:schemeClr>
                </a:solidFill>
                <a:latin typeface="Arial" panose="020B0604020202020204" pitchFamily="34" charset="0"/>
                <a:cs typeface="Arial" panose="020B0604020202020204" pitchFamily="34" charset="0"/>
              </a:defRPr>
            </a:lvl1pPr>
          </a:lstStyle>
          <a:p>
            <a:fld id="{DCCDAF49-C2BC-4840-A69D-46A51E9AF11C}" type="slidenum">
              <a:rPr lang="en-GB" smtClean="0"/>
              <a:pPr/>
              <a:t>‹#›</a:t>
            </a:fld>
            <a:endParaRPr lang="en-GB"/>
          </a:p>
        </p:txBody>
      </p:sp>
    </p:spTree>
    <p:extLst>
      <p:ext uri="{BB962C8B-B14F-4D97-AF65-F5344CB8AC3E}">
        <p14:creationId xmlns:p14="http://schemas.microsoft.com/office/powerpoint/2010/main" val="3257230537"/>
      </p:ext>
    </p:extLst>
  </p:cSld>
  <p:clrMap bg1="lt1" tx1="dk1" bg2="lt2" tx2="dk2" accent1="accent1" accent2="accent2" accent3="accent3" accent4="accent4" accent5="accent5" accent6="accent6" hlink="hlink" folHlink="folHlink"/>
  <p:sldLayoutIdLst>
    <p:sldLayoutId id="2147484078" r:id="rId1"/>
    <p:sldLayoutId id="2147484043" r:id="rId2"/>
    <p:sldLayoutId id="2147484079" r:id="rId3"/>
    <p:sldLayoutId id="2147484075" r:id="rId4"/>
    <p:sldLayoutId id="2147484080" r:id="rId5"/>
  </p:sldLayoutIdLst>
  <p:hf hdr="0" ftr="0" dt="0"/>
  <p:txStyles>
    <p:titleStyle>
      <a:lvl1pPr algn="l" defTabSz="914400" rtl="0" eaLnBrk="1" latinLnBrk="0" hangingPunct="1">
        <a:lnSpc>
          <a:spcPct val="90000"/>
        </a:lnSpc>
        <a:spcBef>
          <a:spcPct val="0"/>
        </a:spcBef>
        <a:buNone/>
        <a:defRPr sz="3800" b="1"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spcAft>
          <a:spcPts val="800"/>
        </a:spcAft>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spcAft>
          <a:spcPts val="800"/>
        </a:spcAft>
        <a:buSzPct val="80000"/>
        <a:buFont typeface="Wingdings" pitchFamily="2" charset="2"/>
        <a:buChar char="§"/>
        <a:defRPr sz="1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spcAft>
          <a:spcPts val="800"/>
        </a:spcAft>
        <a:buSzPct val="80000"/>
        <a:buFont typeface="Wingdings" pitchFamily="2" charset="2"/>
        <a:buChar char="§"/>
        <a:defRPr sz="18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spcAft>
          <a:spcPts val="800"/>
        </a:spcAft>
        <a:buSzPct val="80000"/>
        <a:buFont typeface="Wingdings" pitchFamily="2" charset="2"/>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spcAft>
          <a:spcPts val="800"/>
        </a:spcAft>
        <a:buSzPct val="80000"/>
        <a:buFont typeface="Wingdings" pitchFamily="2" charset="2"/>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8" Type="http://schemas.openxmlformats.org/officeDocument/2006/relationships/image" Target="../media/image9.jpeg"/><Relationship Id="rId3" Type="http://schemas.openxmlformats.org/officeDocument/2006/relationships/image" Target="../media/image4.jpeg"/><Relationship Id="rId7" Type="http://schemas.openxmlformats.org/officeDocument/2006/relationships/image" Target="../media/image8.jpe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7.jpeg"/><Relationship Id="rId5" Type="http://schemas.openxmlformats.org/officeDocument/2006/relationships/image" Target="../media/image6.png"/><Relationship Id="rId4" Type="http://schemas.openxmlformats.org/officeDocument/2006/relationships/image" Target="../media/image5.jpeg"/><Relationship Id="rId9" Type="http://schemas.openxmlformats.org/officeDocument/2006/relationships/image" Target="../media/image10.jpeg"/></Relationships>
</file>

<file path=ppt/slides/_rels/slide6.xml.rels><?xml version="1.0" encoding="UTF-8" standalone="yes"?>
<Relationships xmlns="http://schemas.openxmlformats.org/package/2006/relationships"><Relationship Id="rId8" Type="http://schemas.openxmlformats.org/officeDocument/2006/relationships/image" Target="../media/image9.jpeg"/><Relationship Id="rId3" Type="http://schemas.openxmlformats.org/officeDocument/2006/relationships/image" Target="../media/image4.jpeg"/><Relationship Id="rId7" Type="http://schemas.openxmlformats.org/officeDocument/2006/relationships/image" Target="../media/image8.jpe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7.jpeg"/><Relationship Id="rId5" Type="http://schemas.openxmlformats.org/officeDocument/2006/relationships/image" Target="../media/image6.png"/><Relationship Id="rId4" Type="http://schemas.openxmlformats.org/officeDocument/2006/relationships/image" Target="../media/image5.jpeg"/><Relationship Id="rId9" Type="http://schemas.openxmlformats.org/officeDocument/2006/relationships/image" Target="../media/image10.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A5EF25-419B-2038-870F-3BF28190F279}"/>
              </a:ext>
            </a:extLst>
          </p:cNvPr>
          <p:cNvSpPr>
            <a:spLocks noGrp="1"/>
          </p:cNvSpPr>
          <p:nvPr>
            <p:ph type="title"/>
          </p:nvPr>
        </p:nvSpPr>
        <p:spPr>
          <a:xfrm>
            <a:off x="294640" y="3010313"/>
            <a:ext cx="11623760" cy="837374"/>
          </a:xfrm>
        </p:spPr>
        <p:txBody>
          <a:bodyPr>
            <a:noAutofit/>
          </a:bodyPr>
          <a:lstStyle/>
          <a:p>
            <a:pPr algn="ctr"/>
            <a:r>
              <a:rPr lang="en-SG" sz="4800" dirty="0">
                <a:latin typeface="Gill Sans MT" panose="020B0502020104020203" pitchFamily="34" charset="0"/>
              </a:rPr>
              <a:t>Module 7: Latest Emerging Technologies – Artificial Intelligence</a:t>
            </a:r>
            <a:endParaRPr lang="en-SG" sz="4800" dirty="0"/>
          </a:p>
        </p:txBody>
      </p:sp>
      <p:sp>
        <p:nvSpPr>
          <p:cNvPr id="4" name="Slide Number Placeholder 3">
            <a:extLst>
              <a:ext uri="{FF2B5EF4-FFF2-40B4-BE49-F238E27FC236}">
                <a16:creationId xmlns:a16="http://schemas.microsoft.com/office/drawing/2014/main" id="{C8BD25CF-44B4-5991-DBC1-3ECE6E9A0E35}"/>
              </a:ext>
            </a:extLst>
          </p:cNvPr>
          <p:cNvSpPr>
            <a:spLocks noGrp="1"/>
          </p:cNvSpPr>
          <p:nvPr>
            <p:ph type="sldNum" sz="quarter" idx="12"/>
          </p:nvPr>
        </p:nvSpPr>
        <p:spPr/>
        <p:txBody>
          <a:bodyPr/>
          <a:lstStyle/>
          <a:p>
            <a:fld id="{9222FE49-9525-4CBD-8BB5-1EA3E1BC88B0}" type="slidenum">
              <a:rPr lang="en-SG" smtClean="0"/>
              <a:t>1</a:t>
            </a:fld>
            <a:endParaRPr lang="en-SG" dirty="0"/>
          </a:p>
        </p:txBody>
      </p:sp>
    </p:spTree>
    <p:extLst>
      <p:ext uri="{BB962C8B-B14F-4D97-AF65-F5344CB8AC3E}">
        <p14:creationId xmlns:p14="http://schemas.microsoft.com/office/powerpoint/2010/main" val="34935222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Content Placeholder 2">
            <a:extLst>
              <a:ext uri="{FF2B5EF4-FFF2-40B4-BE49-F238E27FC236}">
                <a16:creationId xmlns:a16="http://schemas.microsoft.com/office/drawing/2014/main" id="{1480B6EA-949E-A043-BB16-EAEC77666959}"/>
              </a:ext>
            </a:extLst>
          </p:cNvPr>
          <p:cNvSpPr txBox="1">
            <a:spLocks/>
          </p:cNvSpPr>
          <p:nvPr/>
        </p:nvSpPr>
        <p:spPr>
          <a:xfrm>
            <a:off x="914400" y="4494785"/>
            <a:ext cx="10515600" cy="4351338"/>
          </a:xfrm>
          <a:prstGeom prst="rect">
            <a:avLst/>
          </a:prstGeom>
        </p:spPr>
        <p:txBody>
          <a:bodyPr/>
          <a:lstStyle>
            <a:lvl1pPr marL="228600" indent="-228600" algn="l" defTabSz="914400" rtl="0" eaLnBrk="1" latinLnBrk="0" hangingPunct="1">
              <a:lnSpc>
                <a:spcPct val="90000"/>
              </a:lnSpc>
              <a:spcBef>
                <a:spcPts val="1000"/>
              </a:spcBef>
              <a:spcAft>
                <a:spcPts val="800"/>
              </a:spcAft>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spcAft>
                <a:spcPts val="800"/>
              </a:spcAft>
              <a:buSzPct val="80000"/>
              <a:buFont typeface="Wingdings" pitchFamily="2" charset="2"/>
              <a:buChar char="§"/>
              <a:defRPr sz="1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spcAft>
                <a:spcPts val="800"/>
              </a:spcAft>
              <a:buSzPct val="80000"/>
              <a:buFont typeface="Wingdings" pitchFamily="2" charset="2"/>
              <a:buChar char="§"/>
              <a:defRPr sz="18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spcAft>
                <a:spcPts val="800"/>
              </a:spcAft>
              <a:buSzPct val="80000"/>
              <a:buFont typeface="Wingdings" pitchFamily="2" charset="2"/>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spcAft>
                <a:spcPts val="800"/>
              </a:spcAft>
              <a:buSzPct val="80000"/>
              <a:buFont typeface="Wingdings" pitchFamily="2" charset="2"/>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Bef>
                <a:spcPts val="0"/>
              </a:spcBef>
              <a:spcAft>
                <a:spcPts val="1300"/>
              </a:spcAft>
            </a:pPr>
            <a:endParaRPr lang="en-SG" sz="2400" dirty="0"/>
          </a:p>
        </p:txBody>
      </p:sp>
      <p:grpSp>
        <p:nvGrpSpPr>
          <p:cNvPr id="3" name="Group 2">
            <a:extLst>
              <a:ext uri="{FF2B5EF4-FFF2-40B4-BE49-F238E27FC236}">
                <a16:creationId xmlns:a16="http://schemas.microsoft.com/office/drawing/2014/main" id="{2059ACED-8855-7D46-BE36-22C8B8D19246}"/>
              </a:ext>
            </a:extLst>
          </p:cNvPr>
          <p:cNvGrpSpPr/>
          <p:nvPr/>
        </p:nvGrpSpPr>
        <p:grpSpPr>
          <a:xfrm>
            <a:off x="1508743" y="2498289"/>
            <a:ext cx="9019557" cy="3687365"/>
            <a:chOff x="1508743" y="2498289"/>
            <a:chExt cx="9019557" cy="3687365"/>
          </a:xfrm>
        </p:grpSpPr>
        <p:sp>
          <p:nvSpPr>
            <p:cNvPr id="130" name="Flowchart: Connector 3">
              <a:extLst>
                <a:ext uri="{FF2B5EF4-FFF2-40B4-BE49-F238E27FC236}">
                  <a16:creationId xmlns:a16="http://schemas.microsoft.com/office/drawing/2014/main" id="{A285029E-0307-594E-ACAB-121B934A5BC9}"/>
                </a:ext>
              </a:extLst>
            </p:cNvPr>
            <p:cNvSpPr/>
            <p:nvPr/>
          </p:nvSpPr>
          <p:spPr>
            <a:xfrm>
              <a:off x="4193648" y="2886539"/>
              <a:ext cx="524200" cy="526383"/>
            </a:xfrm>
            <a:prstGeom prst="flowChartConnector">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31" name="Flowchart: Connector 4">
              <a:extLst>
                <a:ext uri="{FF2B5EF4-FFF2-40B4-BE49-F238E27FC236}">
                  <a16:creationId xmlns:a16="http://schemas.microsoft.com/office/drawing/2014/main" id="{11CD2C7E-6401-1D40-BE20-D925ED4CE631}"/>
                </a:ext>
              </a:extLst>
            </p:cNvPr>
            <p:cNvSpPr/>
            <p:nvPr/>
          </p:nvSpPr>
          <p:spPr>
            <a:xfrm>
              <a:off x="4193646" y="3537981"/>
              <a:ext cx="524200" cy="526383"/>
            </a:xfrm>
            <a:prstGeom prst="flowChartConnector">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32" name="Flowchart: Connector 14">
              <a:extLst>
                <a:ext uri="{FF2B5EF4-FFF2-40B4-BE49-F238E27FC236}">
                  <a16:creationId xmlns:a16="http://schemas.microsoft.com/office/drawing/2014/main" id="{6CC75F56-D744-8449-B1CA-0B8B99DED9E9}"/>
                </a:ext>
              </a:extLst>
            </p:cNvPr>
            <p:cNvSpPr/>
            <p:nvPr/>
          </p:nvSpPr>
          <p:spPr>
            <a:xfrm>
              <a:off x="5557277" y="2503477"/>
              <a:ext cx="524200" cy="526383"/>
            </a:xfrm>
            <a:prstGeom prst="flowChartConnector">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33" name="Flowchart: Connector 15">
              <a:extLst>
                <a:ext uri="{FF2B5EF4-FFF2-40B4-BE49-F238E27FC236}">
                  <a16:creationId xmlns:a16="http://schemas.microsoft.com/office/drawing/2014/main" id="{DA79B257-2C49-0649-B44C-4B1CECF6BF9C}"/>
                </a:ext>
              </a:extLst>
            </p:cNvPr>
            <p:cNvSpPr/>
            <p:nvPr/>
          </p:nvSpPr>
          <p:spPr>
            <a:xfrm>
              <a:off x="5557272" y="3154919"/>
              <a:ext cx="524200" cy="526383"/>
            </a:xfrm>
            <a:prstGeom prst="flowChartConnector">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34" name="Flowchart: Connector 16">
              <a:extLst>
                <a:ext uri="{FF2B5EF4-FFF2-40B4-BE49-F238E27FC236}">
                  <a16:creationId xmlns:a16="http://schemas.microsoft.com/office/drawing/2014/main" id="{59C8FA48-9AD9-474F-984C-63ED37F4D816}"/>
                </a:ext>
              </a:extLst>
            </p:cNvPr>
            <p:cNvSpPr/>
            <p:nvPr/>
          </p:nvSpPr>
          <p:spPr>
            <a:xfrm>
              <a:off x="5557271" y="3806360"/>
              <a:ext cx="524200" cy="526383"/>
            </a:xfrm>
            <a:prstGeom prst="flowChartConnector">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35" name="Rectangle 134">
              <a:extLst>
                <a:ext uri="{FF2B5EF4-FFF2-40B4-BE49-F238E27FC236}">
                  <a16:creationId xmlns:a16="http://schemas.microsoft.com/office/drawing/2014/main" id="{99BF5328-8132-584C-B721-C14EB04D2262}"/>
                </a:ext>
              </a:extLst>
            </p:cNvPr>
            <p:cNvSpPr/>
            <p:nvPr/>
          </p:nvSpPr>
          <p:spPr>
            <a:xfrm>
              <a:off x="2838756" y="2980393"/>
              <a:ext cx="376389" cy="328299"/>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36" name="Rectangle 135">
              <a:extLst>
                <a:ext uri="{FF2B5EF4-FFF2-40B4-BE49-F238E27FC236}">
                  <a16:creationId xmlns:a16="http://schemas.microsoft.com/office/drawing/2014/main" id="{3B5C9208-80F2-7245-A87B-47A4735AD42F}"/>
                </a:ext>
              </a:extLst>
            </p:cNvPr>
            <p:cNvSpPr/>
            <p:nvPr/>
          </p:nvSpPr>
          <p:spPr>
            <a:xfrm>
              <a:off x="2838042" y="3631835"/>
              <a:ext cx="376389" cy="328299"/>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37" name="Flowchart: Connector 19">
              <a:extLst>
                <a:ext uri="{FF2B5EF4-FFF2-40B4-BE49-F238E27FC236}">
                  <a16:creationId xmlns:a16="http://schemas.microsoft.com/office/drawing/2014/main" id="{8739136D-CAB4-584D-8DCA-B56E09031332}"/>
                </a:ext>
              </a:extLst>
            </p:cNvPr>
            <p:cNvSpPr/>
            <p:nvPr/>
          </p:nvSpPr>
          <p:spPr>
            <a:xfrm>
              <a:off x="6920899" y="2498289"/>
              <a:ext cx="524200" cy="526383"/>
            </a:xfrm>
            <a:prstGeom prst="flowChartConnector">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38" name="Flowchart: Connector 20">
              <a:extLst>
                <a:ext uri="{FF2B5EF4-FFF2-40B4-BE49-F238E27FC236}">
                  <a16:creationId xmlns:a16="http://schemas.microsoft.com/office/drawing/2014/main" id="{B3D429E1-1D9F-D240-A308-58C4A1903207}"/>
                </a:ext>
              </a:extLst>
            </p:cNvPr>
            <p:cNvSpPr/>
            <p:nvPr/>
          </p:nvSpPr>
          <p:spPr>
            <a:xfrm>
              <a:off x="6920895" y="3149730"/>
              <a:ext cx="524200" cy="526383"/>
            </a:xfrm>
            <a:prstGeom prst="flowChartConnector">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39" name="Flowchart: Connector 21">
              <a:extLst>
                <a:ext uri="{FF2B5EF4-FFF2-40B4-BE49-F238E27FC236}">
                  <a16:creationId xmlns:a16="http://schemas.microsoft.com/office/drawing/2014/main" id="{DCC15B78-EE80-3E4A-AE1A-2AB6DB3F7167}"/>
                </a:ext>
              </a:extLst>
            </p:cNvPr>
            <p:cNvSpPr/>
            <p:nvPr/>
          </p:nvSpPr>
          <p:spPr>
            <a:xfrm>
              <a:off x="6920894" y="3801172"/>
              <a:ext cx="524200" cy="526383"/>
            </a:xfrm>
            <a:prstGeom prst="flowChartConnector">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140" name="Straight Connector 139">
              <a:extLst>
                <a:ext uri="{FF2B5EF4-FFF2-40B4-BE49-F238E27FC236}">
                  <a16:creationId xmlns:a16="http://schemas.microsoft.com/office/drawing/2014/main" id="{61018D4B-2E78-5F4E-8792-F99809AAFF3F}"/>
                </a:ext>
              </a:extLst>
            </p:cNvPr>
            <p:cNvCxnSpPr>
              <a:cxnSpLocks/>
              <a:stCxn id="137" idx="2"/>
            </p:cNvCxnSpPr>
            <p:nvPr/>
          </p:nvCxnSpPr>
          <p:spPr>
            <a:xfrm flipH="1">
              <a:off x="6081465" y="2761481"/>
              <a:ext cx="83943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125AB9EB-4F66-6945-8F6F-CF34A6549985}"/>
                </a:ext>
              </a:extLst>
            </p:cNvPr>
            <p:cNvCxnSpPr>
              <a:cxnSpLocks/>
              <a:stCxn id="137" idx="2"/>
            </p:cNvCxnSpPr>
            <p:nvPr/>
          </p:nvCxnSpPr>
          <p:spPr>
            <a:xfrm flipH="1">
              <a:off x="6081460" y="2761481"/>
              <a:ext cx="839440" cy="65144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40055343-4AE8-4B4A-B1AE-0F3897E45707}"/>
                </a:ext>
              </a:extLst>
            </p:cNvPr>
            <p:cNvCxnSpPr>
              <a:cxnSpLocks/>
              <a:stCxn id="139" idx="2"/>
            </p:cNvCxnSpPr>
            <p:nvPr/>
          </p:nvCxnSpPr>
          <p:spPr>
            <a:xfrm flipH="1">
              <a:off x="6081459" y="4064364"/>
              <a:ext cx="83943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2BA2CD2A-0885-DE4D-B43C-7A568EA05FD6}"/>
                </a:ext>
              </a:extLst>
            </p:cNvPr>
            <p:cNvCxnSpPr>
              <a:cxnSpLocks/>
              <a:stCxn id="138" idx="2"/>
              <a:endCxn id="132" idx="6"/>
            </p:cNvCxnSpPr>
            <p:nvPr/>
          </p:nvCxnSpPr>
          <p:spPr>
            <a:xfrm flipH="1" flipV="1">
              <a:off x="6081477" y="2766669"/>
              <a:ext cx="839418" cy="64625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6E850372-1EF5-9D42-9A00-1D359BEAF205}"/>
                </a:ext>
              </a:extLst>
            </p:cNvPr>
            <p:cNvCxnSpPr>
              <a:cxnSpLocks/>
              <a:stCxn id="139" idx="2"/>
              <a:endCxn id="132" idx="6"/>
            </p:cNvCxnSpPr>
            <p:nvPr/>
          </p:nvCxnSpPr>
          <p:spPr>
            <a:xfrm flipH="1" flipV="1">
              <a:off x="6081477" y="2766669"/>
              <a:ext cx="839417" cy="129769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9F0A441A-ECA7-7B4A-B7DA-ACDF695E11E1}"/>
                </a:ext>
              </a:extLst>
            </p:cNvPr>
            <p:cNvCxnSpPr>
              <a:cxnSpLocks/>
              <a:stCxn id="138" idx="2"/>
              <a:endCxn id="133" idx="6"/>
            </p:cNvCxnSpPr>
            <p:nvPr/>
          </p:nvCxnSpPr>
          <p:spPr>
            <a:xfrm flipH="1">
              <a:off x="6081472" y="3412923"/>
              <a:ext cx="839423" cy="518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855059AB-CDC6-C04D-9150-0298317CAE8A}"/>
                </a:ext>
              </a:extLst>
            </p:cNvPr>
            <p:cNvCxnSpPr>
              <a:cxnSpLocks/>
              <a:stCxn id="138" idx="2"/>
              <a:endCxn id="134" idx="6"/>
            </p:cNvCxnSpPr>
            <p:nvPr/>
          </p:nvCxnSpPr>
          <p:spPr>
            <a:xfrm flipH="1">
              <a:off x="6081471" y="3412923"/>
              <a:ext cx="839424" cy="65663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FABC0771-FA32-9D4D-B866-AFBA3D6D4A12}"/>
                </a:ext>
              </a:extLst>
            </p:cNvPr>
            <p:cNvCxnSpPr>
              <a:cxnSpLocks/>
              <a:stCxn id="137" idx="2"/>
              <a:endCxn id="134" idx="6"/>
            </p:cNvCxnSpPr>
            <p:nvPr/>
          </p:nvCxnSpPr>
          <p:spPr>
            <a:xfrm flipH="1">
              <a:off x="6081471" y="2761481"/>
              <a:ext cx="839428" cy="130807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62116A2E-20D4-4446-A6C7-FF483FDFBA25}"/>
                </a:ext>
              </a:extLst>
            </p:cNvPr>
            <p:cNvCxnSpPr>
              <a:cxnSpLocks/>
              <a:stCxn id="132" idx="2"/>
              <a:endCxn id="130" idx="6"/>
            </p:cNvCxnSpPr>
            <p:nvPr/>
          </p:nvCxnSpPr>
          <p:spPr>
            <a:xfrm flipH="1">
              <a:off x="4717848" y="2766669"/>
              <a:ext cx="839428" cy="38306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5C9B76BC-C1D7-964F-BAD1-A0F6809E5CE8}"/>
                </a:ext>
              </a:extLst>
            </p:cNvPr>
            <p:cNvCxnSpPr>
              <a:cxnSpLocks/>
              <a:stCxn id="133" idx="2"/>
              <a:endCxn id="130" idx="6"/>
            </p:cNvCxnSpPr>
            <p:nvPr/>
          </p:nvCxnSpPr>
          <p:spPr>
            <a:xfrm flipH="1" flipV="1">
              <a:off x="4717848" y="3149731"/>
              <a:ext cx="839424" cy="26837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B5FA3C86-03C2-2246-B843-FEC3D7D21517}"/>
                </a:ext>
              </a:extLst>
            </p:cNvPr>
            <p:cNvCxnSpPr>
              <a:cxnSpLocks/>
              <a:stCxn id="134" idx="2"/>
              <a:endCxn id="130" idx="6"/>
            </p:cNvCxnSpPr>
            <p:nvPr/>
          </p:nvCxnSpPr>
          <p:spPr>
            <a:xfrm flipH="1" flipV="1">
              <a:off x="4717848" y="3149731"/>
              <a:ext cx="839423" cy="91982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D75666CA-3F2B-5440-A7CC-5CF09521F693}"/>
                </a:ext>
              </a:extLst>
            </p:cNvPr>
            <p:cNvCxnSpPr>
              <a:cxnSpLocks/>
              <a:stCxn id="132" idx="2"/>
              <a:endCxn id="131" idx="6"/>
            </p:cNvCxnSpPr>
            <p:nvPr/>
          </p:nvCxnSpPr>
          <p:spPr>
            <a:xfrm flipH="1">
              <a:off x="4717845" y="2766669"/>
              <a:ext cx="839431" cy="103450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E9D321ED-6214-C947-9818-E11C2AC20E65}"/>
                </a:ext>
              </a:extLst>
            </p:cNvPr>
            <p:cNvCxnSpPr>
              <a:cxnSpLocks/>
              <a:stCxn id="133" idx="2"/>
              <a:endCxn id="131" idx="6"/>
            </p:cNvCxnSpPr>
            <p:nvPr/>
          </p:nvCxnSpPr>
          <p:spPr>
            <a:xfrm flipH="1">
              <a:off x="4717845" y="3418111"/>
              <a:ext cx="839427" cy="38306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600941AA-76BE-5A4E-BD08-4F3940288077}"/>
                </a:ext>
              </a:extLst>
            </p:cNvPr>
            <p:cNvCxnSpPr>
              <a:cxnSpLocks/>
              <a:stCxn id="134" idx="2"/>
              <a:endCxn id="131" idx="6"/>
            </p:cNvCxnSpPr>
            <p:nvPr/>
          </p:nvCxnSpPr>
          <p:spPr>
            <a:xfrm flipH="1" flipV="1">
              <a:off x="4717845" y="3801173"/>
              <a:ext cx="839426" cy="26837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45E0AF8A-8981-0B47-9319-68DE64F4802E}"/>
                </a:ext>
              </a:extLst>
            </p:cNvPr>
            <p:cNvCxnSpPr>
              <a:cxnSpLocks/>
              <a:stCxn id="130" idx="2"/>
              <a:endCxn id="135" idx="3"/>
            </p:cNvCxnSpPr>
            <p:nvPr/>
          </p:nvCxnSpPr>
          <p:spPr>
            <a:xfrm flipH="1" flipV="1">
              <a:off x="3215145" y="3144543"/>
              <a:ext cx="978503" cy="518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F811B3B9-5764-AC4A-ACB2-7EBAAE9F9F9A}"/>
                </a:ext>
              </a:extLst>
            </p:cNvPr>
            <p:cNvCxnSpPr>
              <a:cxnSpLocks/>
              <a:stCxn id="131" idx="2"/>
              <a:endCxn id="136" idx="3"/>
            </p:cNvCxnSpPr>
            <p:nvPr/>
          </p:nvCxnSpPr>
          <p:spPr>
            <a:xfrm flipH="1" flipV="1">
              <a:off x="3214431" y="3795985"/>
              <a:ext cx="979214" cy="518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56" name="Oval 155">
              <a:extLst>
                <a:ext uri="{FF2B5EF4-FFF2-40B4-BE49-F238E27FC236}">
                  <a16:creationId xmlns:a16="http://schemas.microsoft.com/office/drawing/2014/main" id="{CD8A3B15-4CB4-824E-B4DA-53E58313B7F6}"/>
                </a:ext>
              </a:extLst>
            </p:cNvPr>
            <p:cNvSpPr/>
            <p:nvPr/>
          </p:nvSpPr>
          <p:spPr>
            <a:xfrm>
              <a:off x="2953040" y="4390063"/>
              <a:ext cx="104840" cy="10484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a:p>
          </p:txBody>
        </p:sp>
        <p:sp>
          <p:nvSpPr>
            <p:cNvPr id="157" name="Oval 156">
              <a:extLst>
                <a:ext uri="{FF2B5EF4-FFF2-40B4-BE49-F238E27FC236}">
                  <a16:creationId xmlns:a16="http://schemas.microsoft.com/office/drawing/2014/main" id="{F7B92376-C125-054B-A69D-52F5D34DB832}"/>
                </a:ext>
              </a:extLst>
            </p:cNvPr>
            <p:cNvSpPr/>
            <p:nvPr/>
          </p:nvSpPr>
          <p:spPr>
            <a:xfrm>
              <a:off x="2953040" y="4677303"/>
              <a:ext cx="104840" cy="10484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a:p>
          </p:txBody>
        </p:sp>
        <p:sp>
          <p:nvSpPr>
            <p:cNvPr id="158" name="Oval 157">
              <a:extLst>
                <a:ext uri="{FF2B5EF4-FFF2-40B4-BE49-F238E27FC236}">
                  <a16:creationId xmlns:a16="http://schemas.microsoft.com/office/drawing/2014/main" id="{2C60BB61-C8C8-EC4D-873A-F7178A049024}"/>
                </a:ext>
              </a:extLst>
            </p:cNvPr>
            <p:cNvSpPr/>
            <p:nvPr/>
          </p:nvSpPr>
          <p:spPr>
            <a:xfrm>
              <a:off x="4403325" y="4388711"/>
              <a:ext cx="104840" cy="10484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a:p>
          </p:txBody>
        </p:sp>
        <p:sp>
          <p:nvSpPr>
            <p:cNvPr id="159" name="Oval 158">
              <a:extLst>
                <a:ext uri="{FF2B5EF4-FFF2-40B4-BE49-F238E27FC236}">
                  <a16:creationId xmlns:a16="http://schemas.microsoft.com/office/drawing/2014/main" id="{FA9B5758-8476-2C4A-8966-955CE3180755}"/>
                </a:ext>
              </a:extLst>
            </p:cNvPr>
            <p:cNvSpPr/>
            <p:nvPr/>
          </p:nvSpPr>
          <p:spPr>
            <a:xfrm>
              <a:off x="4403325" y="4677303"/>
              <a:ext cx="104840" cy="10484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a:p>
          </p:txBody>
        </p:sp>
        <p:sp>
          <p:nvSpPr>
            <p:cNvPr id="160" name="Oval 159">
              <a:extLst>
                <a:ext uri="{FF2B5EF4-FFF2-40B4-BE49-F238E27FC236}">
                  <a16:creationId xmlns:a16="http://schemas.microsoft.com/office/drawing/2014/main" id="{21D0C611-7DDC-5E4D-87B2-16B3FBF1362F}"/>
                </a:ext>
              </a:extLst>
            </p:cNvPr>
            <p:cNvSpPr/>
            <p:nvPr/>
          </p:nvSpPr>
          <p:spPr>
            <a:xfrm>
              <a:off x="5766951" y="4493551"/>
              <a:ext cx="104840" cy="10484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a:p>
          </p:txBody>
        </p:sp>
        <p:sp>
          <p:nvSpPr>
            <p:cNvPr id="161" name="Oval 160">
              <a:extLst>
                <a:ext uri="{FF2B5EF4-FFF2-40B4-BE49-F238E27FC236}">
                  <a16:creationId xmlns:a16="http://schemas.microsoft.com/office/drawing/2014/main" id="{417D203E-27B3-1F49-B887-BF84EBB8001F}"/>
                </a:ext>
              </a:extLst>
            </p:cNvPr>
            <p:cNvSpPr/>
            <p:nvPr/>
          </p:nvSpPr>
          <p:spPr>
            <a:xfrm>
              <a:off x="5777144" y="4799720"/>
              <a:ext cx="104840" cy="10484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a:p>
          </p:txBody>
        </p:sp>
        <p:sp>
          <p:nvSpPr>
            <p:cNvPr id="162" name="Oval 161">
              <a:extLst>
                <a:ext uri="{FF2B5EF4-FFF2-40B4-BE49-F238E27FC236}">
                  <a16:creationId xmlns:a16="http://schemas.microsoft.com/office/drawing/2014/main" id="{097A9686-597F-BB4B-8D64-7EA3BD984ED6}"/>
                </a:ext>
              </a:extLst>
            </p:cNvPr>
            <p:cNvSpPr/>
            <p:nvPr/>
          </p:nvSpPr>
          <p:spPr>
            <a:xfrm>
              <a:off x="7140770" y="4494904"/>
              <a:ext cx="104840" cy="10484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a:p>
          </p:txBody>
        </p:sp>
        <p:sp>
          <p:nvSpPr>
            <p:cNvPr id="163" name="Oval 162">
              <a:extLst>
                <a:ext uri="{FF2B5EF4-FFF2-40B4-BE49-F238E27FC236}">
                  <a16:creationId xmlns:a16="http://schemas.microsoft.com/office/drawing/2014/main" id="{F615AC0D-10B7-4842-8263-0CCB000A79CE}"/>
                </a:ext>
              </a:extLst>
            </p:cNvPr>
            <p:cNvSpPr/>
            <p:nvPr/>
          </p:nvSpPr>
          <p:spPr>
            <a:xfrm>
              <a:off x="7140770" y="4782143"/>
              <a:ext cx="104840" cy="10484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a:p>
          </p:txBody>
        </p:sp>
        <p:sp>
          <p:nvSpPr>
            <p:cNvPr id="164" name="Flowchart: Connector 78">
              <a:extLst>
                <a:ext uri="{FF2B5EF4-FFF2-40B4-BE49-F238E27FC236}">
                  <a16:creationId xmlns:a16="http://schemas.microsoft.com/office/drawing/2014/main" id="{C11297BC-B81B-8D4E-A79F-E2B4BCC58B08}"/>
                </a:ext>
              </a:extLst>
            </p:cNvPr>
            <p:cNvSpPr/>
            <p:nvPr/>
          </p:nvSpPr>
          <p:spPr>
            <a:xfrm>
              <a:off x="8284510" y="3154919"/>
              <a:ext cx="524200" cy="526383"/>
            </a:xfrm>
            <a:prstGeom prst="flowChartConnector">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65" name="Flowchart: Connector 79">
              <a:extLst>
                <a:ext uri="{FF2B5EF4-FFF2-40B4-BE49-F238E27FC236}">
                  <a16:creationId xmlns:a16="http://schemas.microsoft.com/office/drawing/2014/main" id="{71973D73-458C-514C-A604-53CD90B71B7F}"/>
                </a:ext>
              </a:extLst>
            </p:cNvPr>
            <p:cNvSpPr/>
            <p:nvPr/>
          </p:nvSpPr>
          <p:spPr>
            <a:xfrm>
              <a:off x="8284510" y="4125519"/>
              <a:ext cx="524200" cy="526383"/>
            </a:xfrm>
            <a:prstGeom prst="flowChartConnector">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66" name="Flowchart: Connector 80">
              <a:extLst>
                <a:ext uri="{FF2B5EF4-FFF2-40B4-BE49-F238E27FC236}">
                  <a16:creationId xmlns:a16="http://schemas.microsoft.com/office/drawing/2014/main" id="{DB816204-8C47-8741-8D55-FDDE260EF8A8}"/>
                </a:ext>
              </a:extLst>
            </p:cNvPr>
            <p:cNvSpPr/>
            <p:nvPr/>
          </p:nvSpPr>
          <p:spPr>
            <a:xfrm>
              <a:off x="6920893" y="5082407"/>
              <a:ext cx="524200" cy="526383"/>
            </a:xfrm>
            <a:prstGeom prst="flowChartConnector">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67" name="Flowchart: Connector 81">
              <a:extLst>
                <a:ext uri="{FF2B5EF4-FFF2-40B4-BE49-F238E27FC236}">
                  <a16:creationId xmlns:a16="http://schemas.microsoft.com/office/drawing/2014/main" id="{202D87A6-CEA9-F24D-9AA1-BB406D596C7E}"/>
                </a:ext>
              </a:extLst>
            </p:cNvPr>
            <p:cNvSpPr/>
            <p:nvPr/>
          </p:nvSpPr>
          <p:spPr>
            <a:xfrm>
              <a:off x="5557259" y="5059286"/>
              <a:ext cx="524200" cy="526383"/>
            </a:xfrm>
            <a:prstGeom prst="flowChartConnector">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68" name="Flowchart: Connector 82">
              <a:extLst>
                <a:ext uri="{FF2B5EF4-FFF2-40B4-BE49-F238E27FC236}">
                  <a16:creationId xmlns:a16="http://schemas.microsoft.com/office/drawing/2014/main" id="{9754D8DE-B769-734E-BE09-FF692EC8C7BC}"/>
                </a:ext>
              </a:extLst>
            </p:cNvPr>
            <p:cNvSpPr/>
            <p:nvPr/>
          </p:nvSpPr>
          <p:spPr>
            <a:xfrm>
              <a:off x="4193646" y="5036892"/>
              <a:ext cx="524200" cy="526383"/>
            </a:xfrm>
            <a:prstGeom prst="flowChartConnector">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69" name="Rectangle 168">
              <a:extLst>
                <a:ext uri="{FF2B5EF4-FFF2-40B4-BE49-F238E27FC236}">
                  <a16:creationId xmlns:a16="http://schemas.microsoft.com/office/drawing/2014/main" id="{02DE1B4D-1C36-5F43-BDD4-8EDC76A1BE8A}"/>
                </a:ext>
              </a:extLst>
            </p:cNvPr>
            <p:cNvSpPr/>
            <p:nvPr/>
          </p:nvSpPr>
          <p:spPr>
            <a:xfrm>
              <a:off x="2817266" y="5145393"/>
              <a:ext cx="376389" cy="328299"/>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170" name="Straight Connector 169">
              <a:extLst>
                <a:ext uri="{FF2B5EF4-FFF2-40B4-BE49-F238E27FC236}">
                  <a16:creationId xmlns:a16="http://schemas.microsoft.com/office/drawing/2014/main" id="{B8792D4B-353C-6345-A90E-8742F8E5E6B9}"/>
                </a:ext>
              </a:extLst>
            </p:cNvPr>
            <p:cNvCxnSpPr>
              <a:cxnSpLocks/>
              <a:stCxn id="168" idx="2"/>
              <a:endCxn id="169" idx="3"/>
            </p:cNvCxnSpPr>
            <p:nvPr/>
          </p:nvCxnSpPr>
          <p:spPr>
            <a:xfrm flipH="1">
              <a:off x="3193655" y="5300084"/>
              <a:ext cx="999991" cy="945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F333F283-321C-3341-AE93-740E520A2690}"/>
                </a:ext>
              </a:extLst>
            </p:cNvPr>
            <p:cNvCxnSpPr>
              <a:cxnSpLocks/>
              <a:stCxn id="131" idx="2"/>
              <a:endCxn id="135" idx="3"/>
            </p:cNvCxnSpPr>
            <p:nvPr/>
          </p:nvCxnSpPr>
          <p:spPr>
            <a:xfrm flipH="1" flipV="1">
              <a:off x="3215145" y="3144543"/>
              <a:ext cx="978500" cy="65663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425DF9BE-27B7-5446-9865-9CA155FE1755}"/>
                </a:ext>
              </a:extLst>
            </p:cNvPr>
            <p:cNvCxnSpPr>
              <a:cxnSpLocks/>
              <a:stCxn id="168" idx="2"/>
              <a:endCxn id="135" idx="3"/>
            </p:cNvCxnSpPr>
            <p:nvPr/>
          </p:nvCxnSpPr>
          <p:spPr>
            <a:xfrm flipH="1" flipV="1">
              <a:off x="3215145" y="3144543"/>
              <a:ext cx="978500" cy="215554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944091B8-00F8-E742-8EBE-5FCC7C772340}"/>
                </a:ext>
              </a:extLst>
            </p:cNvPr>
            <p:cNvCxnSpPr>
              <a:cxnSpLocks/>
              <a:stCxn id="130" idx="2"/>
              <a:endCxn id="136" idx="3"/>
            </p:cNvCxnSpPr>
            <p:nvPr/>
          </p:nvCxnSpPr>
          <p:spPr>
            <a:xfrm flipH="1">
              <a:off x="3214431" y="3149731"/>
              <a:ext cx="979217" cy="64625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624884FB-3CB8-FB4F-911C-3A6107FA8B31}"/>
                </a:ext>
              </a:extLst>
            </p:cNvPr>
            <p:cNvCxnSpPr>
              <a:cxnSpLocks/>
              <a:stCxn id="168" idx="2"/>
              <a:endCxn id="136" idx="3"/>
            </p:cNvCxnSpPr>
            <p:nvPr/>
          </p:nvCxnSpPr>
          <p:spPr>
            <a:xfrm flipH="1" flipV="1">
              <a:off x="3214431" y="3795985"/>
              <a:ext cx="979214" cy="15041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5B8812F6-697F-4D4B-94CE-A35FFF97ED48}"/>
                </a:ext>
              </a:extLst>
            </p:cNvPr>
            <p:cNvCxnSpPr>
              <a:cxnSpLocks/>
              <a:stCxn id="130" idx="2"/>
              <a:endCxn id="169" idx="3"/>
            </p:cNvCxnSpPr>
            <p:nvPr/>
          </p:nvCxnSpPr>
          <p:spPr>
            <a:xfrm flipH="1">
              <a:off x="3193655" y="3149731"/>
              <a:ext cx="999994" cy="215981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8321A3B1-4E85-1B44-9541-9B9D98FFEA92}"/>
                </a:ext>
              </a:extLst>
            </p:cNvPr>
            <p:cNvCxnSpPr>
              <a:cxnSpLocks/>
              <a:stCxn id="131" idx="2"/>
              <a:endCxn id="169" idx="3"/>
            </p:cNvCxnSpPr>
            <p:nvPr/>
          </p:nvCxnSpPr>
          <p:spPr>
            <a:xfrm flipH="1">
              <a:off x="3193655" y="3801173"/>
              <a:ext cx="999991" cy="150837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E7B24BC9-FE5C-604E-8D6A-874DE92AC6D1}"/>
                </a:ext>
              </a:extLst>
            </p:cNvPr>
            <p:cNvCxnSpPr>
              <a:cxnSpLocks/>
              <a:stCxn id="167" idx="2"/>
              <a:endCxn id="130" idx="6"/>
            </p:cNvCxnSpPr>
            <p:nvPr/>
          </p:nvCxnSpPr>
          <p:spPr>
            <a:xfrm flipH="1" flipV="1">
              <a:off x="4717848" y="3149731"/>
              <a:ext cx="839411" cy="217274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E8C6E50A-CFB8-6641-8BBB-B8BDD269CDAC}"/>
                </a:ext>
              </a:extLst>
            </p:cNvPr>
            <p:cNvCxnSpPr>
              <a:cxnSpLocks/>
              <a:stCxn id="167" idx="2"/>
              <a:endCxn id="131" idx="6"/>
            </p:cNvCxnSpPr>
            <p:nvPr/>
          </p:nvCxnSpPr>
          <p:spPr>
            <a:xfrm flipH="1" flipV="1">
              <a:off x="4717845" y="3801173"/>
              <a:ext cx="839414" cy="152130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CBB5063D-FE81-104B-A497-5A54B525F07F}"/>
                </a:ext>
              </a:extLst>
            </p:cNvPr>
            <p:cNvCxnSpPr>
              <a:cxnSpLocks/>
              <a:stCxn id="167" idx="2"/>
              <a:endCxn id="168" idx="6"/>
            </p:cNvCxnSpPr>
            <p:nvPr/>
          </p:nvCxnSpPr>
          <p:spPr>
            <a:xfrm flipH="1" flipV="1">
              <a:off x="4717845" y="5300084"/>
              <a:ext cx="839414" cy="2239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E2B5F76E-BB5B-9E45-B455-3E6E74E340F4}"/>
                </a:ext>
              </a:extLst>
            </p:cNvPr>
            <p:cNvCxnSpPr>
              <a:cxnSpLocks/>
              <a:stCxn id="132" idx="2"/>
              <a:endCxn id="168" idx="6"/>
            </p:cNvCxnSpPr>
            <p:nvPr/>
          </p:nvCxnSpPr>
          <p:spPr>
            <a:xfrm flipH="1">
              <a:off x="4717845" y="2766669"/>
              <a:ext cx="839431" cy="253341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A6AE0AFF-3D4D-8245-9680-717BA2AF082D}"/>
                </a:ext>
              </a:extLst>
            </p:cNvPr>
            <p:cNvCxnSpPr>
              <a:cxnSpLocks/>
              <a:stCxn id="133" idx="2"/>
              <a:endCxn id="168" idx="6"/>
            </p:cNvCxnSpPr>
            <p:nvPr/>
          </p:nvCxnSpPr>
          <p:spPr>
            <a:xfrm flipH="1">
              <a:off x="4717845" y="3418111"/>
              <a:ext cx="839427" cy="188197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C71E22BB-00D7-FF49-88DD-A48D95E94317}"/>
                </a:ext>
              </a:extLst>
            </p:cNvPr>
            <p:cNvCxnSpPr>
              <a:cxnSpLocks/>
              <a:stCxn id="134" idx="2"/>
              <a:endCxn id="168" idx="6"/>
            </p:cNvCxnSpPr>
            <p:nvPr/>
          </p:nvCxnSpPr>
          <p:spPr>
            <a:xfrm flipH="1">
              <a:off x="4717845" y="4069552"/>
              <a:ext cx="839426" cy="123053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29373D18-D1ED-C541-A5CE-9FCF57A606F6}"/>
                </a:ext>
              </a:extLst>
            </p:cNvPr>
            <p:cNvCxnSpPr>
              <a:cxnSpLocks/>
              <a:stCxn id="166" idx="2"/>
              <a:endCxn id="132" idx="6"/>
            </p:cNvCxnSpPr>
            <p:nvPr/>
          </p:nvCxnSpPr>
          <p:spPr>
            <a:xfrm flipH="1" flipV="1">
              <a:off x="6081477" y="2766669"/>
              <a:ext cx="839416" cy="257893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7E90C362-6099-4E4A-8AE8-28ACA3476482}"/>
                </a:ext>
              </a:extLst>
            </p:cNvPr>
            <p:cNvCxnSpPr>
              <a:cxnSpLocks/>
              <a:stCxn id="166" idx="2"/>
              <a:endCxn id="133" idx="6"/>
            </p:cNvCxnSpPr>
            <p:nvPr/>
          </p:nvCxnSpPr>
          <p:spPr>
            <a:xfrm flipH="1" flipV="1">
              <a:off x="6081472" y="3418111"/>
              <a:ext cx="839421" cy="192748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329319A3-2F56-AC49-BBD6-93569AE009E7}"/>
                </a:ext>
              </a:extLst>
            </p:cNvPr>
            <p:cNvCxnSpPr>
              <a:cxnSpLocks/>
              <a:stCxn id="166" idx="2"/>
              <a:endCxn id="134" idx="6"/>
            </p:cNvCxnSpPr>
            <p:nvPr/>
          </p:nvCxnSpPr>
          <p:spPr>
            <a:xfrm flipH="1" flipV="1">
              <a:off x="6081471" y="4069552"/>
              <a:ext cx="839422" cy="127604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0753CDBE-CD0C-F74F-830F-B776A163E8DF}"/>
                </a:ext>
              </a:extLst>
            </p:cNvPr>
            <p:cNvCxnSpPr>
              <a:cxnSpLocks/>
              <a:stCxn id="166" idx="2"/>
              <a:endCxn id="167" idx="6"/>
            </p:cNvCxnSpPr>
            <p:nvPr/>
          </p:nvCxnSpPr>
          <p:spPr>
            <a:xfrm flipH="1" flipV="1">
              <a:off x="6081459" y="5322478"/>
              <a:ext cx="839434" cy="2312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87FFDBA0-7DE2-3E43-AE9C-21B41F739797}"/>
                </a:ext>
              </a:extLst>
            </p:cNvPr>
            <p:cNvCxnSpPr>
              <a:cxnSpLocks/>
              <a:stCxn id="137" idx="2"/>
              <a:endCxn id="167" idx="6"/>
            </p:cNvCxnSpPr>
            <p:nvPr/>
          </p:nvCxnSpPr>
          <p:spPr>
            <a:xfrm flipH="1">
              <a:off x="6081459" y="2761481"/>
              <a:ext cx="839440" cy="256099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9944CA37-7A9B-D54E-B4CB-7F892E4F5D0A}"/>
                </a:ext>
              </a:extLst>
            </p:cNvPr>
            <p:cNvCxnSpPr>
              <a:cxnSpLocks/>
              <a:stCxn id="138" idx="2"/>
              <a:endCxn id="167" idx="6"/>
            </p:cNvCxnSpPr>
            <p:nvPr/>
          </p:nvCxnSpPr>
          <p:spPr>
            <a:xfrm flipH="1">
              <a:off x="6081459" y="3412923"/>
              <a:ext cx="839436" cy="190955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FA521D20-3D26-4146-835B-57DCE085DBD7}"/>
                </a:ext>
              </a:extLst>
            </p:cNvPr>
            <p:cNvCxnSpPr>
              <a:cxnSpLocks/>
              <a:stCxn id="139" idx="2"/>
              <a:endCxn id="167" idx="6"/>
            </p:cNvCxnSpPr>
            <p:nvPr/>
          </p:nvCxnSpPr>
          <p:spPr>
            <a:xfrm flipH="1">
              <a:off x="6081459" y="4064364"/>
              <a:ext cx="839435" cy="125811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432C6EB9-61FB-E845-8778-E7DC6D802EE2}"/>
                </a:ext>
              </a:extLst>
            </p:cNvPr>
            <p:cNvCxnSpPr>
              <a:cxnSpLocks/>
              <a:stCxn id="164" idx="2"/>
              <a:endCxn id="137" idx="6"/>
            </p:cNvCxnSpPr>
            <p:nvPr/>
          </p:nvCxnSpPr>
          <p:spPr>
            <a:xfrm flipH="1" flipV="1">
              <a:off x="7445099" y="2761481"/>
              <a:ext cx="839411" cy="65663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019F6EF1-6757-FF41-B7F7-DDD61E276180}"/>
                </a:ext>
              </a:extLst>
            </p:cNvPr>
            <p:cNvCxnSpPr>
              <a:cxnSpLocks/>
              <a:stCxn id="165" idx="2"/>
              <a:endCxn id="137" idx="6"/>
            </p:cNvCxnSpPr>
            <p:nvPr/>
          </p:nvCxnSpPr>
          <p:spPr>
            <a:xfrm flipH="1" flipV="1">
              <a:off x="7445099" y="2761481"/>
              <a:ext cx="839411" cy="162723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764995AD-C770-B34F-B9E0-2B26D1B8C29E}"/>
                </a:ext>
              </a:extLst>
            </p:cNvPr>
            <p:cNvCxnSpPr>
              <a:cxnSpLocks/>
              <a:stCxn id="164" idx="2"/>
              <a:endCxn id="138" idx="6"/>
            </p:cNvCxnSpPr>
            <p:nvPr/>
          </p:nvCxnSpPr>
          <p:spPr>
            <a:xfrm flipH="1" flipV="1">
              <a:off x="7445095" y="3412923"/>
              <a:ext cx="839415" cy="518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3C842B07-9D71-7744-A4DD-57061E1D9F41}"/>
                </a:ext>
              </a:extLst>
            </p:cNvPr>
            <p:cNvCxnSpPr>
              <a:cxnSpLocks/>
              <a:stCxn id="165" idx="2"/>
              <a:endCxn id="138" idx="6"/>
            </p:cNvCxnSpPr>
            <p:nvPr/>
          </p:nvCxnSpPr>
          <p:spPr>
            <a:xfrm flipH="1" flipV="1">
              <a:off x="7445095" y="3412923"/>
              <a:ext cx="839415" cy="97578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a:extLst>
                <a:ext uri="{FF2B5EF4-FFF2-40B4-BE49-F238E27FC236}">
                  <a16:creationId xmlns:a16="http://schemas.microsoft.com/office/drawing/2014/main" id="{16E12751-33B1-A74B-906A-F5755977329F}"/>
                </a:ext>
              </a:extLst>
            </p:cNvPr>
            <p:cNvCxnSpPr>
              <a:cxnSpLocks/>
              <a:stCxn id="165" idx="2"/>
              <a:endCxn id="139" idx="6"/>
            </p:cNvCxnSpPr>
            <p:nvPr/>
          </p:nvCxnSpPr>
          <p:spPr>
            <a:xfrm flipH="1" flipV="1">
              <a:off x="7445094" y="4064364"/>
              <a:ext cx="839416" cy="32434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5" name="Straight Connector 194">
              <a:extLst>
                <a:ext uri="{FF2B5EF4-FFF2-40B4-BE49-F238E27FC236}">
                  <a16:creationId xmlns:a16="http://schemas.microsoft.com/office/drawing/2014/main" id="{E57DC9EE-B56F-7548-9895-5F4F64E1685B}"/>
                </a:ext>
              </a:extLst>
            </p:cNvPr>
            <p:cNvCxnSpPr>
              <a:cxnSpLocks/>
              <a:stCxn id="164" idx="2"/>
              <a:endCxn id="139" idx="6"/>
            </p:cNvCxnSpPr>
            <p:nvPr/>
          </p:nvCxnSpPr>
          <p:spPr>
            <a:xfrm flipH="1">
              <a:off x="7445094" y="3418111"/>
              <a:ext cx="839416" cy="64625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a:extLst>
                <a:ext uri="{FF2B5EF4-FFF2-40B4-BE49-F238E27FC236}">
                  <a16:creationId xmlns:a16="http://schemas.microsoft.com/office/drawing/2014/main" id="{F87D5B2E-E185-DC49-984C-2D3F799B86E8}"/>
                </a:ext>
              </a:extLst>
            </p:cNvPr>
            <p:cNvCxnSpPr>
              <a:cxnSpLocks/>
              <a:stCxn id="165" idx="2"/>
              <a:endCxn id="166" idx="6"/>
            </p:cNvCxnSpPr>
            <p:nvPr/>
          </p:nvCxnSpPr>
          <p:spPr>
            <a:xfrm flipH="1">
              <a:off x="7445093" y="4388711"/>
              <a:ext cx="839417" cy="95688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84336524-0EC0-5B45-B7EB-3E2FAEA1D5B1}"/>
                </a:ext>
              </a:extLst>
            </p:cNvPr>
            <p:cNvCxnSpPr>
              <a:cxnSpLocks/>
              <a:stCxn id="164" idx="2"/>
              <a:endCxn id="166" idx="6"/>
            </p:cNvCxnSpPr>
            <p:nvPr/>
          </p:nvCxnSpPr>
          <p:spPr>
            <a:xfrm flipH="1">
              <a:off x="7445093" y="3418111"/>
              <a:ext cx="839417" cy="192748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98" name="TextBox 197">
              <a:extLst>
                <a:ext uri="{FF2B5EF4-FFF2-40B4-BE49-F238E27FC236}">
                  <a16:creationId xmlns:a16="http://schemas.microsoft.com/office/drawing/2014/main" id="{56EED0E3-2B51-BA49-84F1-0C43ECEF416A}"/>
                </a:ext>
              </a:extLst>
            </p:cNvPr>
            <p:cNvSpPr txBox="1"/>
            <p:nvPr/>
          </p:nvSpPr>
          <p:spPr>
            <a:xfrm>
              <a:off x="2222519" y="5627534"/>
              <a:ext cx="1587482" cy="323165"/>
            </a:xfrm>
            <a:prstGeom prst="rect">
              <a:avLst/>
            </a:prstGeom>
            <a:noFill/>
          </p:spPr>
          <p:txBody>
            <a:bodyPr wrap="square" rtlCol="0">
              <a:spAutoFit/>
            </a:bodyPr>
            <a:lstStyle/>
            <a:p>
              <a:pPr algn="ctr">
                <a:lnSpc>
                  <a:spcPts val="1800"/>
                </a:lnSpc>
              </a:pPr>
              <a:r>
                <a:rPr lang="en-SG" sz="1600" dirty="0">
                  <a:solidFill>
                    <a:srgbClr val="FF0000"/>
                  </a:solidFill>
                  <a:latin typeface="Arial" panose="020B0604020202020204" pitchFamily="34" charset="0"/>
                  <a:cs typeface="Arial" panose="020B0604020202020204" pitchFamily="34" charset="0"/>
                </a:rPr>
                <a:t>Input Layer</a:t>
              </a:r>
            </a:p>
          </p:txBody>
        </p:sp>
        <p:sp>
          <p:nvSpPr>
            <p:cNvPr id="199" name="TextBox 198">
              <a:extLst>
                <a:ext uri="{FF2B5EF4-FFF2-40B4-BE49-F238E27FC236}">
                  <a16:creationId xmlns:a16="http://schemas.microsoft.com/office/drawing/2014/main" id="{949A8708-3359-7446-8CB2-D4EF45D71C8F}"/>
                </a:ext>
              </a:extLst>
            </p:cNvPr>
            <p:cNvSpPr txBox="1"/>
            <p:nvPr/>
          </p:nvSpPr>
          <p:spPr>
            <a:xfrm>
              <a:off x="3736115" y="5657304"/>
              <a:ext cx="1510237" cy="528350"/>
            </a:xfrm>
            <a:prstGeom prst="rect">
              <a:avLst/>
            </a:prstGeom>
            <a:noFill/>
          </p:spPr>
          <p:txBody>
            <a:bodyPr wrap="square" rtlCol="0">
              <a:spAutoFit/>
            </a:bodyPr>
            <a:lstStyle/>
            <a:p>
              <a:pPr algn="ctr">
                <a:lnSpc>
                  <a:spcPts val="1700"/>
                </a:lnSpc>
              </a:pPr>
              <a:r>
                <a:rPr lang="en-SG" sz="1600" dirty="0">
                  <a:solidFill>
                    <a:srgbClr val="00205F"/>
                  </a:solidFill>
                  <a:latin typeface="Arial" panose="020B0604020202020204" pitchFamily="34" charset="0"/>
                  <a:cs typeface="Arial" panose="020B0604020202020204" pitchFamily="34" charset="0"/>
                </a:rPr>
                <a:t>First Hidden Layer</a:t>
              </a:r>
            </a:p>
          </p:txBody>
        </p:sp>
        <p:sp>
          <p:nvSpPr>
            <p:cNvPr id="200" name="TextBox 199">
              <a:extLst>
                <a:ext uri="{FF2B5EF4-FFF2-40B4-BE49-F238E27FC236}">
                  <a16:creationId xmlns:a16="http://schemas.microsoft.com/office/drawing/2014/main" id="{9B4BC29D-B10A-014F-9DD1-E91FE20FA721}"/>
                </a:ext>
              </a:extLst>
            </p:cNvPr>
            <p:cNvSpPr txBox="1"/>
            <p:nvPr/>
          </p:nvSpPr>
          <p:spPr>
            <a:xfrm>
              <a:off x="4960146" y="5657304"/>
              <a:ext cx="1821654" cy="528350"/>
            </a:xfrm>
            <a:prstGeom prst="rect">
              <a:avLst/>
            </a:prstGeom>
            <a:noFill/>
          </p:spPr>
          <p:txBody>
            <a:bodyPr wrap="square" rtlCol="0">
              <a:spAutoFit/>
            </a:bodyPr>
            <a:lstStyle/>
            <a:p>
              <a:pPr algn="ctr">
                <a:lnSpc>
                  <a:spcPts val="1700"/>
                </a:lnSpc>
              </a:pPr>
              <a:r>
                <a:rPr lang="en-SG" sz="1600" dirty="0">
                  <a:solidFill>
                    <a:srgbClr val="00205F"/>
                  </a:solidFill>
                  <a:latin typeface="Arial" panose="020B0604020202020204" pitchFamily="34" charset="0"/>
                  <a:cs typeface="Arial" panose="020B0604020202020204" pitchFamily="34" charset="0"/>
                </a:rPr>
                <a:t>Second Hidden Layer</a:t>
              </a:r>
            </a:p>
          </p:txBody>
        </p:sp>
        <p:sp>
          <p:nvSpPr>
            <p:cNvPr id="201" name="TextBox 200">
              <a:extLst>
                <a:ext uri="{FF2B5EF4-FFF2-40B4-BE49-F238E27FC236}">
                  <a16:creationId xmlns:a16="http://schemas.microsoft.com/office/drawing/2014/main" id="{963C48F4-A878-1749-B17A-FF8BABAFA0AA}"/>
                </a:ext>
              </a:extLst>
            </p:cNvPr>
            <p:cNvSpPr txBox="1"/>
            <p:nvPr/>
          </p:nvSpPr>
          <p:spPr>
            <a:xfrm>
              <a:off x="6503191" y="5657304"/>
              <a:ext cx="1510237" cy="528350"/>
            </a:xfrm>
            <a:prstGeom prst="rect">
              <a:avLst/>
            </a:prstGeom>
            <a:noFill/>
          </p:spPr>
          <p:txBody>
            <a:bodyPr wrap="square" rtlCol="0">
              <a:spAutoFit/>
            </a:bodyPr>
            <a:lstStyle/>
            <a:p>
              <a:pPr algn="ctr">
                <a:lnSpc>
                  <a:spcPts val="1700"/>
                </a:lnSpc>
              </a:pPr>
              <a:r>
                <a:rPr lang="en-SG" sz="1600" dirty="0">
                  <a:solidFill>
                    <a:srgbClr val="00205F"/>
                  </a:solidFill>
                  <a:latin typeface="Arial" panose="020B0604020202020204" pitchFamily="34" charset="0"/>
                  <a:cs typeface="Arial" panose="020B0604020202020204" pitchFamily="34" charset="0"/>
                </a:rPr>
                <a:t>Third Hidden Layer</a:t>
              </a:r>
            </a:p>
          </p:txBody>
        </p:sp>
        <p:sp>
          <p:nvSpPr>
            <p:cNvPr id="202" name="TextBox 201">
              <a:extLst>
                <a:ext uri="{FF2B5EF4-FFF2-40B4-BE49-F238E27FC236}">
                  <a16:creationId xmlns:a16="http://schemas.microsoft.com/office/drawing/2014/main" id="{5802F5FD-91B7-D046-A56D-E7718C41E958}"/>
                </a:ext>
              </a:extLst>
            </p:cNvPr>
            <p:cNvSpPr txBox="1"/>
            <p:nvPr/>
          </p:nvSpPr>
          <p:spPr>
            <a:xfrm>
              <a:off x="7953285" y="5627534"/>
              <a:ext cx="1508216" cy="323165"/>
            </a:xfrm>
            <a:prstGeom prst="rect">
              <a:avLst/>
            </a:prstGeom>
            <a:noFill/>
          </p:spPr>
          <p:txBody>
            <a:bodyPr wrap="square" rtlCol="0">
              <a:spAutoFit/>
            </a:bodyPr>
            <a:lstStyle/>
            <a:p>
              <a:pPr algn="ctr">
                <a:lnSpc>
                  <a:spcPts val="1800"/>
                </a:lnSpc>
              </a:pPr>
              <a:r>
                <a:rPr lang="en-SG" sz="1600" dirty="0">
                  <a:solidFill>
                    <a:srgbClr val="EE7C31"/>
                  </a:solidFill>
                  <a:latin typeface="Arial" panose="020B0604020202020204" pitchFamily="34" charset="0"/>
                  <a:cs typeface="Arial" panose="020B0604020202020204" pitchFamily="34" charset="0"/>
                </a:rPr>
                <a:t>Output Layer</a:t>
              </a:r>
            </a:p>
          </p:txBody>
        </p:sp>
        <p:sp>
          <p:nvSpPr>
            <p:cNvPr id="203" name="Right Brace 202">
              <a:extLst>
                <a:ext uri="{FF2B5EF4-FFF2-40B4-BE49-F238E27FC236}">
                  <a16:creationId xmlns:a16="http://schemas.microsoft.com/office/drawing/2014/main" id="{23527D15-96ED-A949-A89B-348A5457CF01}"/>
                </a:ext>
              </a:extLst>
            </p:cNvPr>
            <p:cNvSpPr/>
            <p:nvPr/>
          </p:nvSpPr>
          <p:spPr>
            <a:xfrm>
              <a:off x="9087067" y="2886539"/>
              <a:ext cx="254300" cy="1927488"/>
            </a:xfrm>
            <a:prstGeom prst="rightBrace">
              <a:avLst/>
            </a:prstGeom>
            <a:noFill/>
            <a:ln w="28575">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204" name="Right Brace 203">
              <a:extLst>
                <a:ext uri="{FF2B5EF4-FFF2-40B4-BE49-F238E27FC236}">
                  <a16:creationId xmlns:a16="http://schemas.microsoft.com/office/drawing/2014/main" id="{3C83D33F-1FBE-0F4F-8316-E912296262F3}"/>
                </a:ext>
              </a:extLst>
            </p:cNvPr>
            <p:cNvSpPr/>
            <p:nvPr/>
          </p:nvSpPr>
          <p:spPr>
            <a:xfrm rot="10800000">
              <a:off x="2260599" y="2932685"/>
              <a:ext cx="248983" cy="2496621"/>
            </a:xfrm>
            <a:prstGeom prst="rightBrace">
              <a:avLst/>
            </a:prstGeom>
            <a:noFill/>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205" name="TextBox 204">
              <a:extLst>
                <a:ext uri="{FF2B5EF4-FFF2-40B4-BE49-F238E27FC236}">
                  <a16:creationId xmlns:a16="http://schemas.microsoft.com/office/drawing/2014/main" id="{CEDFF5DD-8B7D-5D47-8580-8393EB513109}"/>
                </a:ext>
              </a:extLst>
            </p:cNvPr>
            <p:cNvSpPr txBox="1"/>
            <p:nvPr/>
          </p:nvSpPr>
          <p:spPr>
            <a:xfrm>
              <a:off x="1508743" y="3969573"/>
              <a:ext cx="835488" cy="369332"/>
            </a:xfrm>
            <a:prstGeom prst="rect">
              <a:avLst/>
            </a:prstGeom>
            <a:noFill/>
          </p:spPr>
          <p:txBody>
            <a:bodyPr wrap="square" rtlCol="0">
              <a:spAutoFit/>
            </a:bodyPr>
            <a:lstStyle/>
            <a:p>
              <a:r>
                <a:rPr lang="en-SG" dirty="0">
                  <a:solidFill>
                    <a:srgbClr val="FF0000"/>
                  </a:solidFill>
                  <a:latin typeface="Arial" panose="020B0604020202020204" pitchFamily="34" charset="0"/>
                  <a:cs typeface="Arial" panose="020B0604020202020204" pitchFamily="34" charset="0"/>
                </a:rPr>
                <a:t>Input</a:t>
              </a:r>
            </a:p>
          </p:txBody>
        </p:sp>
        <p:sp>
          <p:nvSpPr>
            <p:cNvPr id="206" name="TextBox 205">
              <a:extLst>
                <a:ext uri="{FF2B5EF4-FFF2-40B4-BE49-F238E27FC236}">
                  <a16:creationId xmlns:a16="http://schemas.microsoft.com/office/drawing/2014/main" id="{5115919D-8126-F647-9E45-C32943F092FD}"/>
                </a:ext>
              </a:extLst>
            </p:cNvPr>
            <p:cNvSpPr txBox="1"/>
            <p:nvPr/>
          </p:nvSpPr>
          <p:spPr>
            <a:xfrm>
              <a:off x="9406917" y="3666437"/>
              <a:ext cx="1121383" cy="369332"/>
            </a:xfrm>
            <a:prstGeom prst="rect">
              <a:avLst/>
            </a:prstGeom>
            <a:noFill/>
          </p:spPr>
          <p:txBody>
            <a:bodyPr wrap="square" rtlCol="0">
              <a:spAutoFit/>
            </a:bodyPr>
            <a:lstStyle/>
            <a:p>
              <a:r>
                <a:rPr lang="en-SG" dirty="0">
                  <a:solidFill>
                    <a:schemeClr val="accent2"/>
                  </a:solidFill>
                  <a:latin typeface="Arial" panose="020B0604020202020204" pitchFamily="34" charset="0"/>
                  <a:cs typeface="Arial" panose="020B0604020202020204" pitchFamily="34" charset="0"/>
                </a:rPr>
                <a:t>Output</a:t>
              </a:r>
            </a:p>
          </p:txBody>
        </p:sp>
      </p:grpSp>
      <p:sp>
        <p:nvSpPr>
          <p:cNvPr id="4" name="Rectangle: Rounded Corners 3">
            <a:extLst>
              <a:ext uri="{FF2B5EF4-FFF2-40B4-BE49-F238E27FC236}">
                <a16:creationId xmlns:a16="http://schemas.microsoft.com/office/drawing/2014/main" id="{266CA5FE-9BFB-BD61-D013-CFF1492DA3E7}"/>
              </a:ext>
            </a:extLst>
          </p:cNvPr>
          <p:cNvSpPr/>
          <p:nvPr/>
        </p:nvSpPr>
        <p:spPr>
          <a:xfrm>
            <a:off x="925034" y="265814"/>
            <a:ext cx="8304026" cy="2020618"/>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fontAlgn="auto">
              <a:lnSpc>
                <a:spcPct val="100000"/>
              </a:lnSpc>
              <a:spcAft>
                <a:spcPts val="0"/>
              </a:spcAft>
            </a:pPr>
            <a:r>
              <a:rPr lang="en-US" sz="2000" b="1" dirty="0">
                <a:solidFill>
                  <a:schemeClr val="tx1"/>
                </a:solidFill>
                <a:latin typeface="Gill Sans MT" panose="020B0502020104020203" pitchFamily="34" charset="0"/>
              </a:rPr>
              <a:t>Artificial Neural Network (ANN) – Multi-layer Perceptron (MLP)</a:t>
            </a:r>
          </a:p>
          <a:p>
            <a:pPr fontAlgn="auto">
              <a:lnSpc>
                <a:spcPct val="100000"/>
              </a:lnSpc>
              <a:spcAft>
                <a:spcPts val="0"/>
              </a:spcAft>
            </a:pPr>
            <a:endParaRPr lang="en-US" sz="2000" b="1" dirty="0">
              <a:solidFill>
                <a:schemeClr val="tx1"/>
              </a:solidFill>
              <a:latin typeface="Gill Sans MT" panose="020B0502020104020203" pitchFamily="34" charset="0"/>
            </a:endParaRPr>
          </a:p>
        </p:txBody>
      </p:sp>
      <p:sp>
        <p:nvSpPr>
          <p:cNvPr id="6" name="TextBox 5">
            <a:extLst>
              <a:ext uri="{FF2B5EF4-FFF2-40B4-BE49-F238E27FC236}">
                <a16:creationId xmlns:a16="http://schemas.microsoft.com/office/drawing/2014/main" id="{A6504261-AD40-F233-A23E-D7E73251DD61}"/>
              </a:ext>
            </a:extLst>
          </p:cNvPr>
          <p:cNvSpPr txBox="1"/>
          <p:nvPr/>
        </p:nvSpPr>
        <p:spPr>
          <a:xfrm>
            <a:off x="1112298" y="1040376"/>
            <a:ext cx="7425646" cy="813043"/>
          </a:xfrm>
          <a:prstGeom prst="rect">
            <a:avLst/>
          </a:prstGeom>
          <a:noFill/>
        </p:spPr>
        <p:txBody>
          <a:bodyPr wrap="square">
            <a:spAutoFit/>
          </a:bodyPr>
          <a:lstStyle/>
          <a:p>
            <a:pPr marL="285750" indent="-285750" fontAlgn="auto">
              <a:spcBef>
                <a:spcPts val="0"/>
              </a:spcBef>
              <a:spcAft>
                <a:spcPts val="1300"/>
              </a:spcAft>
              <a:buFont typeface="Arial" panose="020B0604020202020204" pitchFamily="34" charset="0"/>
              <a:buChar char="•"/>
            </a:pPr>
            <a:r>
              <a:rPr lang="en-SG" sz="1800" dirty="0">
                <a:latin typeface="Gill Sans MT" panose="020B0502020104020203" pitchFamily="34" charset="0"/>
              </a:rPr>
              <a:t>Multi-layer perceptron consists of </a:t>
            </a:r>
            <a:r>
              <a:rPr lang="en-SG" sz="1800" b="1" dirty="0">
                <a:latin typeface="Gill Sans MT" panose="020B0502020104020203" pitchFamily="34" charset="0"/>
              </a:rPr>
              <a:t>at least</a:t>
            </a:r>
            <a:r>
              <a:rPr lang="en-SG" sz="1800" dirty="0">
                <a:latin typeface="Gill Sans MT" panose="020B0502020104020203" pitchFamily="34" charset="0"/>
              </a:rPr>
              <a:t> one hidden layer.</a:t>
            </a:r>
          </a:p>
          <a:p>
            <a:pPr marL="285750" indent="-285750" fontAlgn="auto">
              <a:spcBef>
                <a:spcPts val="0"/>
              </a:spcBef>
              <a:spcAft>
                <a:spcPts val="1300"/>
              </a:spcAft>
              <a:buFont typeface="Arial" panose="020B0604020202020204" pitchFamily="34" charset="0"/>
              <a:buChar char="•"/>
            </a:pPr>
            <a:r>
              <a:rPr lang="en-SG" sz="1800" dirty="0">
                <a:latin typeface="Gill Sans MT" panose="020B0502020104020203" pitchFamily="34" charset="0"/>
              </a:rPr>
              <a:t>A five-layer network:</a:t>
            </a:r>
          </a:p>
        </p:txBody>
      </p:sp>
    </p:spTree>
    <p:extLst>
      <p:ext uri="{BB962C8B-B14F-4D97-AF65-F5344CB8AC3E}">
        <p14:creationId xmlns:p14="http://schemas.microsoft.com/office/powerpoint/2010/main" val="26893219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lowchart: Document 9">
            <a:extLst>
              <a:ext uri="{FF2B5EF4-FFF2-40B4-BE49-F238E27FC236}">
                <a16:creationId xmlns:a16="http://schemas.microsoft.com/office/drawing/2014/main" id="{D12DDE76-C203-4047-9998-63900085B5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175" y="0"/>
            <a:ext cx="3248025" cy="3400426"/>
          </a:xfrm>
          <a:prstGeom prst="flowChartDocument">
            <a:avLst/>
          </a:prstGeom>
          <a:solidFill>
            <a:srgbClr val="5F70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37AC921F-282D-77B3-4957-14568C0E633C}"/>
              </a:ext>
            </a:extLst>
          </p:cNvPr>
          <p:cNvSpPr txBox="1"/>
          <p:nvPr/>
        </p:nvSpPr>
        <p:spPr>
          <a:xfrm>
            <a:off x="838200" y="171162"/>
            <a:ext cx="2840182" cy="2371148"/>
          </a:xfrm>
          <a:prstGeom prst="rect">
            <a:avLst/>
          </a:prstGeom>
        </p:spPr>
        <p:txBody>
          <a:bodyPr vert="horz" lIns="91440" tIns="45720" rIns="91440" bIns="45720" rtlCol="0" anchor="ctr">
            <a:normAutofit/>
          </a:bodyPr>
          <a:lstStyle/>
          <a:p>
            <a:pPr eaLnBrk="1" hangingPunct="1">
              <a:lnSpc>
                <a:spcPct val="90000"/>
              </a:lnSpc>
              <a:spcAft>
                <a:spcPts val="600"/>
              </a:spcAft>
            </a:pPr>
            <a:r>
              <a:rPr lang="en-US" sz="3200" kern="1200" dirty="0">
                <a:solidFill>
                  <a:srgbClr val="FFFFFF"/>
                </a:solidFill>
                <a:latin typeface="Gill Sans MT" panose="020B0502020104020203" pitchFamily="34" charset="0"/>
                <a:ea typeface="+mj-ea"/>
                <a:cs typeface="+mj-cs"/>
              </a:rPr>
              <a:t>Few different Deep Learning Models available</a:t>
            </a:r>
          </a:p>
        </p:txBody>
      </p:sp>
      <p:pic>
        <p:nvPicPr>
          <p:cNvPr id="5" name="Picture 4" descr="A screenshot of a computer&#10;&#10;Description automatically generated">
            <a:extLst>
              <a:ext uri="{FF2B5EF4-FFF2-40B4-BE49-F238E27FC236}">
                <a16:creationId xmlns:a16="http://schemas.microsoft.com/office/drawing/2014/main" id="{441048CC-B1D8-ECA0-9D49-DA920E479E54}"/>
              </a:ext>
            </a:extLst>
          </p:cNvPr>
          <p:cNvPicPr>
            <a:picLocks noChangeAspect="1"/>
          </p:cNvPicPr>
          <p:nvPr/>
        </p:nvPicPr>
        <p:blipFill>
          <a:blip r:embed="rId2"/>
          <a:stretch>
            <a:fillRect/>
          </a:stretch>
        </p:blipFill>
        <p:spPr>
          <a:xfrm>
            <a:off x="4807974" y="640080"/>
            <a:ext cx="6147455" cy="5578816"/>
          </a:xfrm>
          <a:prstGeom prst="rect">
            <a:avLst/>
          </a:prstGeom>
        </p:spPr>
      </p:pic>
    </p:spTree>
    <p:extLst>
      <p:ext uri="{BB962C8B-B14F-4D97-AF65-F5344CB8AC3E}">
        <p14:creationId xmlns:p14="http://schemas.microsoft.com/office/powerpoint/2010/main" val="11033857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collage of images of vehicles&#10;&#10;Description automatically generated">
            <a:extLst>
              <a:ext uri="{FF2B5EF4-FFF2-40B4-BE49-F238E27FC236}">
                <a16:creationId xmlns:a16="http://schemas.microsoft.com/office/drawing/2014/main" id="{C04475A0-A672-581D-C6F6-C66E9907920C}"/>
              </a:ext>
            </a:extLst>
          </p:cNvPr>
          <p:cNvPicPr>
            <a:picLocks noChangeAspect="1"/>
          </p:cNvPicPr>
          <p:nvPr/>
        </p:nvPicPr>
        <p:blipFill>
          <a:blip r:embed="rId2"/>
          <a:stretch>
            <a:fillRect/>
          </a:stretch>
        </p:blipFill>
        <p:spPr>
          <a:xfrm>
            <a:off x="472017" y="345778"/>
            <a:ext cx="10905066" cy="5343482"/>
          </a:xfrm>
          <a:prstGeom prst="rect">
            <a:avLst/>
          </a:prstGeom>
        </p:spPr>
      </p:pic>
    </p:spTree>
    <p:extLst>
      <p:ext uri="{BB962C8B-B14F-4D97-AF65-F5344CB8AC3E}">
        <p14:creationId xmlns:p14="http://schemas.microsoft.com/office/powerpoint/2010/main" val="17236054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close-up of a phone&#10;&#10;Description automatically generated">
            <a:extLst>
              <a:ext uri="{FF2B5EF4-FFF2-40B4-BE49-F238E27FC236}">
                <a16:creationId xmlns:a16="http://schemas.microsoft.com/office/drawing/2014/main" id="{6A8AA08B-4471-6853-B9FB-EF18EEFFD0D3}"/>
              </a:ext>
            </a:extLst>
          </p:cNvPr>
          <p:cNvPicPr>
            <a:picLocks noChangeAspect="1"/>
          </p:cNvPicPr>
          <p:nvPr/>
        </p:nvPicPr>
        <p:blipFill>
          <a:blip r:embed="rId2"/>
          <a:stretch>
            <a:fillRect/>
          </a:stretch>
        </p:blipFill>
        <p:spPr>
          <a:xfrm>
            <a:off x="472017" y="527388"/>
            <a:ext cx="10905066" cy="4934543"/>
          </a:xfrm>
          <a:prstGeom prst="rect">
            <a:avLst/>
          </a:prstGeom>
        </p:spPr>
      </p:pic>
    </p:spTree>
    <p:extLst>
      <p:ext uri="{BB962C8B-B14F-4D97-AF65-F5344CB8AC3E}">
        <p14:creationId xmlns:p14="http://schemas.microsoft.com/office/powerpoint/2010/main" val="10535661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AF47CF2D-9F27-4454-62B2-E94EDBC6FA1B}"/>
              </a:ext>
            </a:extLst>
          </p:cNvPr>
          <p:cNvSpPr/>
          <p:nvPr/>
        </p:nvSpPr>
        <p:spPr>
          <a:xfrm>
            <a:off x="1265050" y="5700650"/>
            <a:ext cx="1955800" cy="3937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sp>
        <p:nvSpPr>
          <p:cNvPr id="3" name="Can 61">
            <a:extLst>
              <a:ext uri="{FF2B5EF4-FFF2-40B4-BE49-F238E27FC236}">
                <a16:creationId xmlns:a16="http://schemas.microsoft.com/office/drawing/2014/main" id="{EA97E04E-1BC3-8563-AF40-394762EF4771}"/>
              </a:ext>
            </a:extLst>
          </p:cNvPr>
          <p:cNvSpPr/>
          <p:nvPr/>
        </p:nvSpPr>
        <p:spPr>
          <a:xfrm>
            <a:off x="1519050" y="4809506"/>
            <a:ext cx="1435100" cy="1157843"/>
          </a:xfrm>
          <a:prstGeom prst="can">
            <a:avLst>
              <a:gd name="adj" fmla="val 22055"/>
            </a:avLst>
          </a:prstGeom>
          <a:solidFill>
            <a:schemeClr val="bg1"/>
          </a:solidFill>
          <a:ln w="19050">
            <a:solidFill>
              <a:srgbClr val="A524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sp>
        <p:nvSpPr>
          <p:cNvPr id="4" name="Oval 3">
            <a:extLst>
              <a:ext uri="{FF2B5EF4-FFF2-40B4-BE49-F238E27FC236}">
                <a16:creationId xmlns:a16="http://schemas.microsoft.com/office/drawing/2014/main" id="{BDB7DB4E-DB78-CBBE-818C-2A6C7CD5A77E}"/>
              </a:ext>
            </a:extLst>
          </p:cNvPr>
          <p:cNvSpPr/>
          <p:nvPr/>
        </p:nvSpPr>
        <p:spPr>
          <a:xfrm>
            <a:off x="572323" y="2971800"/>
            <a:ext cx="3340100" cy="5334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sp>
        <p:nvSpPr>
          <p:cNvPr id="5" name="Can 3">
            <a:extLst>
              <a:ext uri="{FF2B5EF4-FFF2-40B4-BE49-F238E27FC236}">
                <a16:creationId xmlns:a16="http://schemas.microsoft.com/office/drawing/2014/main" id="{7090C3F0-178A-2FF9-F634-2861A1895B8C}"/>
              </a:ext>
            </a:extLst>
          </p:cNvPr>
          <p:cNvSpPr/>
          <p:nvPr/>
        </p:nvSpPr>
        <p:spPr>
          <a:xfrm>
            <a:off x="934850" y="1271484"/>
            <a:ext cx="2663373" cy="2094018"/>
          </a:xfrm>
          <a:prstGeom prst="can">
            <a:avLst>
              <a:gd name="adj" fmla="val 19479"/>
            </a:avLst>
          </a:prstGeom>
          <a:solidFill>
            <a:schemeClr val="bg1"/>
          </a:solidFill>
          <a:ln w="19050">
            <a:solidFill>
              <a:srgbClr val="A524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Gill Sans MT" panose="020B0502020104020203" pitchFamily="34" charset="0"/>
              </a:rPr>
              <a:t>S</a:t>
            </a:r>
          </a:p>
        </p:txBody>
      </p:sp>
      <p:cxnSp>
        <p:nvCxnSpPr>
          <p:cNvPr id="6" name="Straight Arrow Connector 5">
            <a:extLst>
              <a:ext uri="{FF2B5EF4-FFF2-40B4-BE49-F238E27FC236}">
                <a16:creationId xmlns:a16="http://schemas.microsoft.com/office/drawing/2014/main" id="{E870FF3A-E89B-1678-7F64-AC589D4741F4}"/>
              </a:ext>
            </a:extLst>
          </p:cNvPr>
          <p:cNvCxnSpPr>
            <a:cxnSpLocks/>
          </p:cNvCxnSpPr>
          <p:nvPr/>
        </p:nvCxnSpPr>
        <p:spPr>
          <a:xfrm flipV="1">
            <a:off x="5728208" y="5398371"/>
            <a:ext cx="934196" cy="284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148F9EA3-F4D6-B6F5-FAF4-2C86A583E3EE}"/>
              </a:ext>
            </a:extLst>
          </p:cNvPr>
          <p:cNvCxnSpPr>
            <a:cxnSpLocks/>
          </p:cNvCxnSpPr>
          <p:nvPr/>
        </p:nvCxnSpPr>
        <p:spPr>
          <a:xfrm flipH="1" flipV="1">
            <a:off x="6383150" y="1549400"/>
            <a:ext cx="1993900" cy="19939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B59801A3-B1CF-C41E-AC5B-389BCC4739E5}"/>
              </a:ext>
            </a:extLst>
          </p:cNvPr>
          <p:cNvCxnSpPr>
            <a:cxnSpLocks/>
          </p:cNvCxnSpPr>
          <p:nvPr/>
        </p:nvCxnSpPr>
        <p:spPr>
          <a:xfrm>
            <a:off x="3610099" y="2774959"/>
            <a:ext cx="655731"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91C44067-971B-4B46-E8ED-111DBC1689CC}"/>
              </a:ext>
            </a:extLst>
          </p:cNvPr>
          <p:cNvCxnSpPr>
            <a:cxnSpLocks/>
          </p:cNvCxnSpPr>
          <p:nvPr/>
        </p:nvCxnSpPr>
        <p:spPr>
          <a:xfrm flipH="1">
            <a:off x="10347843" y="1514183"/>
            <a:ext cx="6322" cy="93205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5EA1C53E-29E4-5568-10BD-7F04A4954261}"/>
              </a:ext>
            </a:extLst>
          </p:cNvPr>
          <p:cNvCxnSpPr>
            <a:cxnSpLocks/>
          </p:cNvCxnSpPr>
          <p:nvPr/>
        </p:nvCxnSpPr>
        <p:spPr>
          <a:xfrm flipV="1">
            <a:off x="6172708" y="2774959"/>
            <a:ext cx="934196" cy="284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3489D118-E896-5852-838B-DA26681A7D71}"/>
              </a:ext>
            </a:extLst>
          </p:cNvPr>
          <p:cNvCxnSpPr>
            <a:cxnSpLocks/>
          </p:cNvCxnSpPr>
          <p:nvPr/>
        </p:nvCxnSpPr>
        <p:spPr>
          <a:xfrm flipV="1">
            <a:off x="10384913" y="3052114"/>
            <a:ext cx="0" cy="49118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566AC49E-9A06-6D54-13D1-8D834281ED72}"/>
              </a:ext>
            </a:extLst>
          </p:cNvPr>
          <p:cNvCxnSpPr>
            <a:cxnSpLocks/>
          </p:cNvCxnSpPr>
          <p:nvPr/>
        </p:nvCxnSpPr>
        <p:spPr>
          <a:xfrm>
            <a:off x="8568237" y="2774959"/>
            <a:ext cx="1519881"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1B50A804-4D97-8B60-2E87-7414E31D61AC}"/>
              </a:ext>
            </a:extLst>
          </p:cNvPr>
          <p:cNvSpPr txBox="1"/>
          <p:nvPr/>
        </p:nvSpPr>
        <p:spPr>
          <a:xfrm>
            <a:off x="10426522" y="1830545"/>
            <a:ext cx="301544" cy="400110"/>
          </a:xfrm>
          <a:prstGeom prst="rect">
            <a:avLst/>
          </a:prstGeom>
          <a:noFill/>
        </p:spPr>
        <p:txBody>
          <a:bodyPr wrap="square" rtlCol="0">
            <a:spAutoFit/>
          </a:bodyPr>
          <a:lstStyle/>
          <a:p>
            <a:r>
              <a:rPr lang="en-SG" sz="2000" dirty="0">
                <a:latin typeface="Gill Sans MT" panose="020B0502020104020203" pitchFamily="34" charset="0"/>
                <a:cs typeface="Arial" panose="020B0604020202020204" pitchFamily="34" charset="0"/>
              </a:rPr>
              <a:t>+</a:t>
            </a:r>
          </a:p>
        </p:txBody>
      </p:sp>
      <p:sp>
        <p:nvSpPr>
          <p:cNvPr id="14" name="TextBox 13">
            <a:extLst>
              <a:ext uri="{FF2B5EF4-FFF2-40B4-BE49-F238E27FC236}">
                <a16:creationId xmlns:a16="http://schemas.microsoft.com/office/drawing/2014/main" id="{104002F7-F4F9-369E-CAC2-17CBD60A3180}"/>
              </a:ext>
            </a:extLst>
          </p:cNvPr>
          <p:cNvSpPr txBox="1"/>
          <p:nvPr/>
        </p:nvSpPr>
        <p:spPr>
          <a:xfrm>
            <a:off x="9778575" y="2219399"/>
            <a:ext cx="301544" cy="400110"/>
          </a:xfrm>
          <a:prstGeom prst="rect">
            <a:avLst/>
          </a:prstGeom>
          <a:noFill/>
        </p:spPr>
        <p:txBody>
          <a:bodyPr wrap="square" rtlCol="0">
            <a:spAutoFit/>
          </a:bodyPr>
          <a:lstStyle/>
          <a:p>
            <a:r>
              <a:rPr lang="en-SG" sz="2000" dirty="0">
                <a:latin typeface="Gill Sans MT" panose="020B0502020104020203" pitchFamily="34" charset="0"/>
                <a:cs typeface="Arial" panose="020B0604020202020204" pitchFamily="34" charset="0"/>
              </a:rPr>
              <a:t>-</a:t>
            </a:r>
          </a:p>
        </p:txBody>
      </p:sp>
      <p:cxnSp>
        <p:nvCxnSpPr>
          <p:cNvPr id="15" name="Straight Connector 14">
            <a:extLst>
              <a:ext uri="{FF2B5EF4-FFF2-40B4-BE49-F238E27FC236}">
                <a16:creationId xmlns:a16="http://schemas.microsoft.com/office/drawing/2014/main" id="{1E61F69C-9AE4-EED0-735C-288B23C000FF}"/>
              </a:ext>
            </a:extLst>
          </p:cNvPr>
          <p:cNvCxnSpPr>
            <a:cxnSpLocks/>
          </p:cNvCxnSpPr>
          <p:nvPr/>
        </p:nvCxnSpPr>
        <p:spPr>
          <a:xfrm>
            <a:off x="8377050" y="3536165"/>
            <a:ext cx="200763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Google Shape;262;p43">
            <a:extLst>
              <a:ext uri="{FF2B5EF4-FFF2-40B4-BE49-F238E27FC236}">
                <a16:creationId xmlns:a16="http://schemas.microsoft.com/office/drawing/2014/main" id="{EDF46AB7-B34D-73F1-F9DD-3134CACC7678}"/>
              </a:ext>
            </a:extLst>
          </p:cNvPr>
          <p:cNvSpPr txBox="1">
            <a:spLocks/>
          </p:cNvSpPr>
          <p:nvPr/>
        </p:nvSpPr>
        <p:spPr>
          <a:xfrm>
            <a:off x="601127" y="735455"/>
            <a:ext cx="3671455" cy="1054100"/>
          </a:xfrm>
          <a:prstGeom prst="rect">
            <a:avLst/>
          </a:prstGeom>
        </p:spPr>
        <p:txBody>
          <a:bodyPr vert="horz" lIns="0" tIns="0" rIns="91440" bIns="46800" rtlCol="0" anchor="t">
            <a:noAutofit/>
          </a:bodyPr>
          <a:lstStyle>
            <a:lvl1pPr algn="l" defTabSz="914400" rtl="0" eaLnBrk="1" latinLnBrk="0" hangingPunct="1">
              <a:lnSpc>
                <a:spcPct val="90000"/>
              </a:lnSpc>
              <a:spcBef>
                <a:spcPct val="0"/>
              </a:spcBef>
              <a:buNone/>
              <a:defRPr sz="3800" b="1" kern="1200">
                <a:solidFill>
                  <a:schemeClr val="tx1"/>
                </a:solidFill>
                <a:latin typeface="Arial" panose="020B0604020202020204" pitchFamily="34" charset="0"/>
                <a:ea typeface="+mj-ea"/>
                <a:cs typeface="Arial" panose="020B0604020202020204" pitchFamily="34" charset="0"/>
              </a:defRPr>
            </a:lvl1pPr>
          </a:lstStyle>
          <a:p>
            <a:pPr fontAlgn="auto">
              <a:lnSpc>
                <a:spcPct val="100000"/>
              </a:lnSpc>
              <a:spcAft>
                <a:spcPts val="0"/>
              </a:spcAft>
            </a:pPr>
            <a:r>
              <a:rPr lang="en-US" sz="2800" dirty="0">
                <a:latin typeface="Gill Sans MT" panose="020B0502020104020203" pitchFamily="34" charset="0"/>
              </a:rPr>
              <a:t>Training Phase</a:t>
            </a:r>
            <a:endParaRPr lang="en-US" sz="2800" b="0" dirty="0">
              <a:latin typeface="Gill Sans MT" panose="020B0502020104020203" pitchFamily="34" charset="0"/>
            </a:endParaRPr>
          </a:p>
        </p:txBody>
      </p:sp>
      <p:sp>
        <p:nvSpPr>
          <p:cNvPr id="17" name="Rectangle: Rounded Corners 92">
            <a:extLst>
              <a:ext uri="{FF2B5EF4-FFF2-40B4-BE49-F238E27FC236}">
                <a16:creationId xmlns:a16="http://schemas.microsoft.com/office/drawing/2014/main" id="{CC41BBC8-B21E-76F3-D75F-5F92325A2FB2}"/>
              </a:ext>
            </a:extLst>
          </p:cNvPr>
          <p:cNvSpPr/>
          <p:nvPr/>
        </p:nvSpPr>
        <p:spPr>
          <a:xfrm>
            <a:off x="4272582" y="2371435"/>
            <a:ext cx="2167200" cy="900000"/>
          </a:xfrm>
          <a:prstGeom prst="roundRect">
            <a:avLst/>
          </a:prstGeom>
          <a:solidFill>
            <a:schemeClr val="bg1"/>
          </a:solidFill>
          <a:ln w="19050">
            <a:solidFill>
              <a:srgbClr val="A524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00"/>
              </a:lnSpc>
            </a:pPr>
            <a:r>
              <a:rPr lang="en-SG" sz="1400" dirty="0">
                <a:solidFill>
                  <a:schemeClr val="tx1"/>
                </a:solidFill>
                <a:latin typeface="Gill Sans MT" panose="020B0502020104020203" pitchFamily="34" charset="0"/>
                <a:cs typeface="Arial" panose="020B0604020202020204" pitchFamily="34" charset="0"/>
              </a:rPr>
              <a:t>Pre-processing and feature extraction </a:t>
            </a:r>
          </a:p>
        </p:txBody>
      </p:sp>
      <p:sp>
        <p:nvSpPr>
          <p:cNvPr id="18" name="TextBox 17">
            <a:extLst>
              <a:ext uri="{FF2B5EF4-FFF2-40B4-BE49-F238E27FC236}">
                <a16:creationId xmlns:a16="http://schemas.microsoft.com/office/drawing/2014/main" id="{8D3A82AB-D27F-E6C3-3D5A-6067657FCB4B}"/>
              </a:ext>
            </a:extLst>
          </p:cNvPr>
          <p:cNvSpPr txBox="1"/>
          <p:nvPr/>
        </p:nvSpPr>
        <p:spPr>
          <a:xfrm>
            <a:off x="849190" y="3551965"/>
            <a:ext cx="6384517" cy="338554"/>
          </a:xfrm>
          <a:prstGeom prst="rect">
            <a:avLst/>
          </a:prstGeom>
          <a:noFill/>
        </p:spPr>
        <p:txBody>
          <a:bodyPr wrap="square" rtlCol="0">
            <a:spAutoFit/>
          </a:bodyPr>
          <a:lstStyle/>
          <a:p>
            <a:pPr marL="180000" indent="-180000">
              <a:buFont typeface="Arial" panose="020B0604020202020204" pitchFamily="34" charset="0"/>
              <a:buChar char="•"/>
            </a:pPr>
            <a:r>
              <a:rPr lang="en-SG" sz="1600" dirty="0">
                <a:latin typeface="Gill Sans MT" panose="020B0502020104020203" pitchFamily="34" charset="0"/>
                <a:cs typeface="Arial" panose="020B0604020202020204" pitchFamily="34" charset="0"/>
              </a:rPr>
              <a:t>Goal: To </a:t>
            </a:r>
            <a:r>
              <a:rPr lang="en-SG" sz="1600" b="1" dirty="0">
                <a:latin typeface="Gill Sans MT" panose="020B0502020104020203" pitchFamily="34" charset="0"/>
                <a:cs typeface="Arial" panose="020B0604020202020204" pitchFamily="34" charset="0"/>
              </a:rPr>
              <a:t>minimise</a:t>
            </a:r>
            <a:r>
              <a:rPr lang="en-SG" sz="1600" dirty="0">
                <a:latin typeface="Gill Sans MT" panose="020B0502020104020203" pitchFamily="34" charset="0"/>
                <a:cs typeface="Arial" panose="020B0604020202020204" pitchFamily="34" charset="0"/>
              </a:rPr>
              <a:t> error loss during the training phase</a:t>
            </a:r>
          </a:p>
        </p:txBody>
      </p:sp>
      <p:sp>
        <p:nvSpPr>
          <p:cNvPr id="19" name="Rectangle: Rounded Corners 119">
            <a:extLst>
              <a:ext uri="{FF2B5EF4-FFF2-40B4-BE49-F238E27FC236}">
                <a16:creationId xmlns:a16="http://schemas.microsoft.com/office/drawing/2014/main" id="{A78D5CA2-289E-B1E4-CBC9-9F8C08B38311}"/>
              </a:ext>
            </a:extLst>
          </p:cNvPr>
          <p:cNvSpPr/>
          <p:nvPr/>
        </p:nvSpPr>
        <p:spPr>
          <a:xfrm>
            <a:off x="3791036" y="4955798"/>
            <a:ext cx="2167200" cy="900000"/>
          </a:xfrm>
          <a:prstGeom prst="roundRect">
            <a:avLst/>
          </a:prstGeom>
          <a:solidFill>
            <a:schemeClr val="bg1"/>
          </a:solidFill>
          <a:ln w="19050">
            <a:solidFill>
              <a:srgbClr val="A524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400" dirty="0">
                <a:solidFill>
                  <a:schemeClr val="tx1"/>
                </a:solidFill>
                <a:latin typeface="Gill Sans MT" panose="020B0502020104020203" pitchFamily="34" charset="0"/>
                <a:cs typeface="Arial" panose="020B0604020202020204" pitchFamily="34" charset="0"/>
              </a:rPr>
              <a:t>Pre-processing and </a:t>
            </a:r>
            <a:br>
              <a:rPr lang="en-SG" sz="1400" dirty="0">
                <a:solidFill>
                  <a:schemeClr val="tx1"/>
                </a:solidFill>
                <a:latin typeface="Gill Sans MT" panose="020B0502020104020203" pitchFamily="34" charset="0"/>
                <a:cs typeface="Arial" panose="020B0604020202020204" pitchFamily="34" charset="0"/>
              </a:rPr>
            </a:br>
            <a:r>
              <a:rPr lang="en-SG" sz="1400" dirty="0">
                <a:solidFill>
                  <a:schemeClr val="tx1"/>
                </a:solidFill>
                <a:latin typeface="Gill Sans MT" panose="020B0502020104020203" pitchFamily="34" charset="0"/>
                <a:cs typeface="Arial" panose="020B0604020202020204" pitchFamily="34" charset="0"/>
              </a:rPr>
              <a:t>feature extraction</a:t>
            </a:r>
          </a:p>
        </p:txBody>
      </p:sp>
      <p:sp>
        <p:nvSpPr>
          <p:cNvPr id="20" name="Rectangle: Rounded Corners 106">
            <a:extLst>
              <a:ext uri="{FF2B5EF4-FFF2-40B4-BE49-F238E27FC236}">
                <a16:creationId xmlns:a16="http://schemas.microsoft.com/office/drawing/2014/main" id="{A401B3DA-D3F0-F427-192D-23342EAEC60B}"/>
              </a:ext>
            </a:extLst>
          </p:cNvPr>
          <p:cNvSpPr/>
          <p:nvPr/>
        </p:nvSpPr>
        <p:spPr>
          <a:xfrm>
            <a:off x="6669815" y="4875096"/>
            <a:ext cx="1484812" cy="1068336"/>
          </a:xfrm>
          <a:prstGeom prst="roundRect">
            <a:avLst/>
          </a:prstGeom>
          <a:solidFill>
            <a:schemeClr val="bg1"/>
          </a:solidFill>
          <a:ln w="19050">
            <a:solidFill>
              <a:srgbClr val="A524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solidFill>
                <a:schemeClr val="tx1"/>
              </a:solidFill>
              <a:latin typeface="Gill Sans MT" panose="020B0502020104020203" pitchFamily="34" charset="0"/>
            </a:endParaRPr>
          </a:p>
        </p:txBody>
      </p:sp>
      <p:sp>
        <p:nvSpPr>
          <p:cNvPr id="21" name="Rectangle: Rounded Corners 94">
            <a:extLst>
              <a:ext uri="{FF2B5EF4-FFF2-40B4-BE49-F238E27FC236}">
                <a16:creationId xmlns:a16="http://schemas.microsoft.com/office/drawing/2014/main" id="{BA7B34B4-0BD5-CBE8-1EA0-533E26A6201F}"/>
              </a:ext>
            </a:extLst>
          </p:cNvPr>
          <p:cNvSpPr/>
          <p:nvPr/>
        </p:nvSpPr>
        <p:spPr>
          <a:xfrm>
            <a:off x="9602093" y="576245"/>
            <a:ext cx="1474565" cy="1079556"/>
          </a:xfrm>
          <a:prstGeom prst="roundRect">
            <a:avLst/>
          </a:prstGeom>
          <a:solidFill>
            <a:schemeClr val="bg1"/>
          </a:solidFill>
          <a:ln w="19050">
            <a:solidFill>
              <a:srgbClr val="A524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400" dirty="0">
                <a:solidFill>
                  <a:schemeClr val="tx1"/>
                </a:solidFill>
                <a:latin typeface="Gill Sans MT" panose="020B0502020104020203" pitchFamily="34" charset="0"/>
                <a:cs typeface="Arial" panose="020B0604020202020204" pitchFamily="34" charset="0"/>
              </a:rPr>
              <a:t>Actual COVID positive cases per day</a:t>
            </a:r>
          </a:p>
        </p:txBody>
      </p:sp>
      <p:sp>
        <p:nvSpPr>
          <p:cNvPr id="22" name="TextBox 21">
            <a:extLst>
              <a:ext uri="{FF2B5EF4-FFF2-40B4-BE49-F238E27FC236}">
                <a16:creationId xmlns:a16="http://schemas.microsoft.com/office/drawing/2014/main" id="{6D23F65F-6007-2E74-CA3B-91B557D95EFB}"/>
              </a:ext>
            </a:extLst>
          </p:cNvPr>
          <p:cNvSpPr txBox="1"/>
          <p:nvPr/>
        </p:nvSpPr>
        <p:spPr>
          <a:xfrm>
            <a:off x="7068875" y="1872183"/>
            <a:ext cx="1609683" cy="271869"/>
          </a:xfrm>
          <a:prstGeom prst="rect">
            <a:avLst/>
          </a:prstGeom>
          <a:noFill/>
        </p:spPr>
        <p:txBody>
          <a:bodyPr wrap="square" rtlCol="0">
            <a:spAutoFit/>
          </a:bodyPr>
          <a:lstStyle/>
          <a:p>
            <a:pPr algn="ctr">
              <a:lnSpc>
                <a:spcPts val="1400"/>
              </a:lnSpc>
            </a:pPr>
            <a:r>
              <a:rPr lang="en-SG" sz="1400" dirty="0">
                <a:latin typeface="Gill Sans MT" panose="020B0502020104020203" pitchFamily="34" charset="0"/>
                <a:cs typeface="Arial" panose="020B0604020202020204" pitchFamily="34" charset="0"/>
              </a:rPr>
              <a:t>Model training</a:t>
            </a:r>
          </a:p>
        </p:txBody>
      </p:sp>
      <p:sp>
        <p:nvSpPr>
          <p:cNvPr id="23" name="TextBox 22">
            <a:extLst>
              <a:ext uri="{FF2B5EF4-FFF2-40B4-BE49-F238E27FC236}">
                <a16:creationId xmlns:a16="http://schemas.microsoft.com/office/drawing/2014/main" id="{51D27321-8769-A61F-03D5-08D26C76A98D}"/>
              </a:ext>
            </a:extLst>
          </p:cNvPr>
          <p:cNvSpPr txBox="1"/>
          <p:nvPr/>
        </p:nvSpPr>
        <p:spPr>
          <a:xfrm>
            <a:off x="7117363" y="3750914"/>
            <a:ext cx="2339187" cy="271869"/>
          </a:xfrm>
          <a:prstGeom prst="rect">
            <a:avLst/>
          </a:prstGeom>
          <a:noFill/>
        </p:spPr>
        <p:txBody>
          <a:bodyPr wrap="square" rtlCol="0">
            <a:spAutoFit/>
          </a:bodyPr>
          <a:lstStyle/>
          <a:p>
            <a:pPr algn="ctr">
              <a:lnSpc>
                <a:spcPts val="1400"/>
              </a:lnSpc>
            </a:pPr>
            <a:r>
              <a:rPr lang="en-SG" sz="1400" dirty="0">
                <a:latin typeface="Gill Sans MT" panose="020B0502020104020203" pitchFamily="34" charset="0"/>
                <a:cs typeface="Arial" panose="020B0604020202020204" pitchFamily="34" charset="0"/>
              </a:rPr>
              <a:t>Save trained weights</a:t>
            </a:r>
          </a:p>
        </p:txBody>
      </p:sp>
      <p:sp>
        <p:nvSpPr>
          <p:cNvPr id="24" name="TextBox 23">
            <a:extLst>
              <a:ext uri="{FF2B5EF4-FFF2-40B4-BE49-F238E27FC236}">
                <a16:creationId xmlns:a16="http://schemas.microsoft.com/office/drawing/2014/main" id="{8D5205BF-74C1-4171-A643-794E52CFBD63}"/>
              </a:ext>
            </a:extLst>
          </p:cNvPr>
          <p:cNvSpPr txBox="1"/>
          <p:nvPr/>
        </p:nvSpPr>
        <p:spPr>
          <a:xfrm>
            <a:off x="10479057" y="3110677"/>
            <a:ext cx="686797" cy="271869"/>
          </a:xfrm>
          <a:prstGeom prst="rect">
            <a:avLst/>
          </a:prstGeom>
          <a:noFill/>
        </p:spPr>
        <p:txBody>
          <a:bodyPr wrap="square" rtlCol="0">
            <a:spAutoFit/>
          </a:bodyPr>
          <a:lstStyle/>
          <a:p>
            <a:pPr>
              <a:lnSpc>
                <a:spcPts val="1400"/>
              </a:lnSpc>
            </a:pPr>
            <a:r>
              <a:rPr lang="en-SG" sz="1400" dirty="0">
                <a:latin typeface="Gill Sans MT" panose="020B0502020104020203" pitchFamily="34" charset="0"/>
                <a:cs typeface="Arial" panose="020B0604020202020204" pitchFamily="34" charset="0"/>
              </a:rPr>
              <a:t>Error</a:t>
            </a:r>
          </a:p>
        </p:txBody>
      </p:sp>
      <p:sp>
        <p:nvSpPr>
          <p:cNvPr id="25" name="TextBox 24">
            <a:extLst>
              <a:ext uri="{FF2B5EF4-FFF2-40B4-BE49-F238E27FC236}">
                <a16:creationId xmlns:a16="http://schemas.microsoft.com/office/drawing/2014/main" id="{E5BF3E19-1948-0601-66BC-3E4C131CF003}"/>
              </a:ext>
            </a:extLst>
          </p:cNvPr>
          <p:cNvSpPr txBox="1"/>
          <p:nvPr/>
        </p:nvSpPr>
        <p:spPr>
          <a:xfrm>
            <a:off x="8678558" y="2847832"/>
            <a:ext cx="1409560" cy="630942"/>
          </a:xfrm>
          <a:prstGeom prst="rect">
            <a:avLst/>
          </a:prstGeom>
          <a:noFill/>
        </p:spPr>
        <p:txBody>
          <a:bodyPr wrap="square" rtlCol="0">
            <a:spAutoFit/>
          </a:bodyPr>
          <a:lstStyle/>
          <a:p>
            <a:pPr algn="ctr">
              <a:lnSpc>
                <a:spcPts val="1400"/>
              </a:lnSpc>
            </a:pPr>
            <a:r>
              <a:rPr lang="en-SG" sz="1400" dirty="0">
                <a:latin typeface="Gill Sans MT" panose="020B0502020104020203" pitchFamily="34" charset="0"/>
                <a:cs typeface="Arial" panose="020B0604020202020204" pitchFamily="34" charset="0"/>
              </a:rPr>
              <a:t>Predicted COVID positive cases per day</a:t>
            </a:r>
          </a:p>
        </p:txBody>
      </p:sp>
      <p:sp>
        <p:nvSpPr>
          <p:cNvPr id="26" name="TextBox 25">
            <a:extLst>
              <a:ext uri="{FF2B5EF4-FFF2-40B4-BE49-F238E27FC236}">
                <a16:creationId xmlns:a16="http://schemas.microsoft.com/office/drawing/2014/main" id="{111EA63C-7C10-FE57-5237-ED78A6A793BC}"/>
              </a:ext>
            </a:extLst>
          </p:cNvPr>
          <p:cNvSpPr txBox="1"/>
          <p:nvPr/>
        </p:nvSpPr>
        <p:spPr>
          <a:xfrm>
            <a:off x="849190" y="6129094"/>
            <a:ext cx="6054660" cy="338554"/>
          </a:xfrm>
          <a:prstGeom prst="rect">
            <a:avLst/>
          </a:prstGeom>
          <a:noFill/>
        </p:spPr>
        <p:txBody>
          <a:bodyPr wrap="square" rtlCol="0">
            <a:spAutoFit/>
          </a:bodyPr>
          <a:lstStyle/>
          <a:p>
            <a:pPr marL="180000" indent="-180000">
              <a:buFont typeface="Arial" panose="020B0604020202020204" pitchFamily="34" charset="0"/>
              <a:buChar char="•"/>
            </a:pPr>
            <a:r>
              <a:rPr lang="en-SG" sz="1600" dirty="0">
                <a:latin typeface="Gill Sans MT" panose="020B0502020104020203" pitchFamily="34" charset="0"/>
                <a:cs typeface="Arial" panose="020B0604020202020204" pitchFamily="34" charset="0"/>
              </a:rPr>
              <a:t>Use trained weights for COVID positive cases prediction</a:t>
            </a:r>
          </a:p>
        </p:txBody>
      </p:sp>
      <p:sp>
        <p:nvSpPr>
          <p:cNvPr id="27" name="Oval 26">
            <a:extLst>
              <a:ext uri="{FF2B5EF4-FFF2-40B4-BE49-F238E27FC236}">
                <a16:creationId xmlns:a16="http://schemas.microsoft.com/office/drawing/2014/main" id="{EEA6E9C3-1BA1-674D-B317-30B9A544DE64}"/>
              </a:ext>
            </a:extLst>
          </p:cNvPr>
          <p:cNvSpPr/>
          <p:nvPr/>
        </p:nvSpPr>
        <p:spPr>
          <a:xfrm>
            <a:off x="10080185" y="2463706"/>
            <a:ext cx="582470" cy="580750"/>
          </a:xfrm>
          <a:prstGeom prst="ellipse">
            <a:avLst/>
          </a:prstGeom>
          <a:noFill/>
          <a:ln w="19050">
            <a:solidFill>
              <a:srgbClr val="A524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2000" dirty="0">
                <a:solidFill>
                  <a:schemeClr val="tx1"/>
                </a:solidFill>
                <a:latin typeface="Gill Sans MT" panose="020B0502020104020203" pitchFamily="34" charset="0"/>
                <a:cs typeface="Arial" panose="020B0604020202020204" pitchFamily="34" charset="0"/>
              </a:rPr>
              <a:t>+</a:t>
            </a:r>
          </a:p>
        </p:txBody>
      </p:sp>
      <p:cxnSp>
        <p:nvCxnSpPr>
          <p:cNvPr id="28" name="Straight Arrow Connector 27">
            <a:extLst>
              <a:ext uri="{FF2B5EF4-FFF2-40B4-BE49-F238E27FC236}">
                <a16:creationId xmlns:a16="http://schemas.microsoft.com/office/drawing/2014/main" id="{D3765608-B0ED-D8A7-5774-2A5CBD77D549}"/>
              </a:ext>
            </a:extLst>
          </p:cNvPr>
          <p:cNvCxnSpPr>
            <a:cxnSpLocks/>
          </p:cNvCxnSpPr>
          <p:nvPr/>
        </p:nvCxnSpPr>
        <p:spPr>
          <a:xfrm>
            <a:off x="2954150" y="5398371"/>
            <a:ext cx="85090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76531690-B24E-5456-4D07-337BF7AA7C6C}"/>
              </a:ext>
            </a:extLst>
          </p:cNvPr>
          <p:cNvCxnSpPr>
            <a:cxnSpLocks/>
          </p:cNvCxnSpPr>
          <p:nvPr/>
        </p:nvCxnSpPr>
        <p:spPr>
          <a:xfrm>
            <a:off x="8165270" y="5398371"/>
            <a:ext cx="102458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11CD036E-5E3C-9C27-DD50-841FBC8CB128}"/>
              </a:ext>
            </a:extLst>
          </p:cNvPr>
          <p:cNvSpPr txBox="1"/>
          <p:nvPr/>
        </p:nvSpPr>
        <p:spPr>
          <a:xfrm>
            <a:off x="9014517" y="5167131"/>
            <a:ext cx="1254834" cy="630942"/>
          </a:xfrm>
          <a:prstGeom prst="rect">
            <a:avLst/>
          </a:prstGeom>
          <a:noFill/>
        </p:spPr>
        <p:txBody>
          <a:bodyPr wrap="square" rtlCol="0">
            <a:spAutoFit/>
          </a:bodyPr>
          <a:lstStyle/>
          <a:p>
            <a:pPr algn="ctr">
              <a:lnSpc>
                <a:spcPts val="1400"/>
              </a:lnSpc>
            </a:pPr>
            <a:r>
              <a:rPr lang="en-SG" sz="1400" dirty="0">
                <a:latin typeface="Gill Sans MT" panose="020B0502020104020203" pitchFamily="34" charset="0"/>
                <a:cs typeface="Arial" panose="020B0604020202020204" pitchFamily="34" charset="0"/>
              </a:rPr>
              <a:t>Predicted COVID positive cases</a:t>
            </a:r>
          </a:p>
        </p:txBody>
      </p:sp>
      <p:sp>
        <p:nvSpPr>
          <p:cNvPr id="31" name="Rectangle: Rounded Corners 106">
            <a:extLst>
              <a:ext uri="{FF2B5EF4-FFF2-40B4-BE49-F238E27FC236}">
                <a16:creationId xmlns:a16="http://schemas.microsoft.com/office/drawing/2014/main" id="{A78EA364-AACA-FEBB-356E-D76BE30FAF2D}"/>
              </a:ext>
            </a:extLst>
          </p:cNvPr>
          <p:cNvSpPr/>
          <p:nvPr/>
        </p:nvSpPr>
        <p:spPr>
          <a:xfrm>
            <a:off x="7106077" y="2259580"/>
            <a:ext cx="1484812" cy="1068336"/>
          </a:xfrm>
          <a:prstGeom prst="roundRect">
            <a:avLst>
              <a:gd name="adj" fmla="val 0"/>
            </a:avLst>
          </a:prstGeom>
          <a:solidFill>
            <a:schemeClr val="bg1"/>
          </a:solidFill>
          <a:ln w="19050">
            <a:solidFill>
              <a:srgbClr val="A524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solidFill>
                <a:schemeClr val="tx1"/>
              </a:solidFill>
              <a:latin typeface="Gill Sans MT" panose="020B0502020104020203" pitchFamily="34" charset="0"/>
            </a:endParaRPr>
          </a:p>
        </p:txBody>
      </p:sp>
      <p:cxnSp>
        <p:nvCxnSpPr>
          <p:cNvPr id="32" name="Straight Connector 31">
            <a:extLst>
              <a:ext uri="{FF2B5EF4-FFF2-40B4-BE49-F238E27FC236}">
                <a16:creationId xmlns:a16="http://schemas.microsoft.com/office/drawing/2014/main" id="{1BC8AC23-F004-460F-D545-04D70CAD3130}"/>
              </a:ext>
            </a:extLst>
          </p:cNvPr>
          <p:cNvCxnSpPr/>
          <p:nvPr/>
        </p:nvCxnSpPr>
        <p:spPr>
          <a:xfrm>
            <a:off x="0" y="4041346"/>
            <a:ext cx="11862486"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33" name="Picture 32">
            <a:extLst>
              <a:ext uri="{FF2B5EF4-FFF2-40B4-BE49-F238E27FC236}">
                <a16:creationId xmlns:a16="http://schemas.microsoft.com/office/drawing/2014/main" id="{2864FD36-2626-D139-8C2C-F3F0069D03E3}"/>
              </a:ext>
            </a:extLst>
          </p:cNvPr>
          <p:cNvPicPr>
            <a:picLocks noChangeAspect="1"/>
          </p:cNvPicPr>
          <p:nvPr/>
        </p:nvPicPr>
        <p:blipFill>
          <a:blip r:embed="rId2"/>
          <a:stretch>
            <a:fillRect/>
          </a:stretch>
        </p:blipFill>
        <p:spPr>
          <a:xfrm>
            <a:off x="7234461" y="2516693"/>
            <a:ext cx="1260357" cy="582107"/>
          </a:xfrm>
          <a:prstGeom prst="rect">
            <a:avLst/>
          </a:prstGeom>
        </p:spPr>
      </p:pic>
      <p:sp>
        <p:nvSpPr>
          <p:cNvPr id="34" name="TextBox 33">
            <a:extLst>
              <a:ext uri="{FF2B5EF4-FFF2-40B4-BE49-F238E27FC236}">
                <a16:creationId xmlns:a16="http://schemas.microsoft.com/office/drawing/2014/main" id="{4AFE611A-F7BB-BC1D-56AD-20C5A5C6A476}"/>
              </a:ext>
            </a:extLst>
          </p:cNvPr>
          <p:cNvSpPr txBox="1"/>
          <p:nvPr/>
        </p:nvSpPr>
        <p:spPr>
          <a:xfrm>
            <a:off x="922975" y="1685341"/>
            <a:ext cx="2821050" cy="1384995"/>
          </a:xfrm>
          <a:prstGeom prst="rect">
            <a:avLst/>
          </a:prstGeom>
          <a:noFill/>
        </p:spPr>
        <p:txBody>
          <a:bodyPr wrap="square">
            <a:spAutoFit/>
          </a:bodyPr>
          <a:lstStyle/>
          <a:p>
            <a:pPr marL="180000" indent="-180000">
              <a:spcAft>
                <a:spcPts val="0"/>
              </a:spcAft>
            </a:pPr>
            <a:r>
              <a:rPr lang="en-SG" sz="1400" b="1" dirty="0">
                <a:solidFill>
                  <a:schemeClr val="tx1"/>
                </a:solidFill>
                <a:latin typeface="Gill Sans MT" panose="020B0502020104020203" pitchFamily="34" charset="0"/>
                <a:cs typeface="Arial" panose="020B0604020202020204" pitchFamily="34" charset="0"/>
              </a:rPr>
              <a:t>COVID Data</a:t>
            </a:r>
          </a:p>
          <a:p>
            <a:pPr marL="180000" indent="-180000">
              <a:spcAft>
                <a:spcPts val="0"/>
              </a:spcAft>
              <a:buFont typeface="Arial" panose="020B0604020202020204" pitchFamily="34" charset="0"/>
              <a:buChar char="•"/>
            </a:pPr>
            <a:r>
              <a:rPr lang="en-SG" sz="1400" dirty="0">
                <a:solidFill>
                  <a:schemeClr val="tx1"/>
                </a:solidFill>
                <a:latin typeface="Gill Sans MT" panose="020B0502020104020203" pitchFamily="34" charset="0"/>
                <a:cs typeface="Arial" panose="020B0604020202020204" pitchFamily="34" charset="0"/>
              </a:rPr>
              <a:t>Prior </a:t>
            </a:r>
            <a:r>
              <a:rPr lang="en-SG" sz="1400" dirty="0">
                <a:latin typeface="Gill Sans MT" panose="020B0502020104020203" pitchFamily="34" charset="0"/>
                <a:cs typeface="Arial" panose="020B0604020202020204" pitchFamily="34" charset="0"/>
              </a:rPr>
              <a:t>day COVID positive cases</a:t>
            </a:r>
            <a:endParaRPr lang="en-SG" sz="1400" dirty="0">
              <a:solidFill>
                <a:schemeClr val="tx1"/>
              </a:solidFill>
              <a:latin typeface="Gill Sans MT" panose="020B0502020104020203" pitchFamily="34" charset="0"/>
              <a:cs typeface="Arial" panose="020B0604020202020204" pitchFamily="34" charset="0"/>
            </a:endParaRPr>
          </a:p>
          <a:p>
            <a:pPr marL="180000" indent="-180000">
              <a:spcAft>
                <a:spcPts val="0"/>
              </a:spcAft>
              <a:buFont typeface="Arial" panose="020B0604020202020204" pitchFamily="34" charset="0"/>
              <a:buChar char="•"/>
            </a:pPr>
            <a:r>
              <a:rPr lang="en-SG" sz="1400" dirty="0">
                <a:solidFill>
                  <a:schemeClr val="tx1"/>
                </a:solidFill>
                <a:latin typeface="Gill Sans MT" panose="020B0502020104020203" pitchFamily="34" charset="0"/>
                <a:cs typeface="Arial" panose="020B0604020202020204" pitchFamily="34" charset="0"/>
              </a:rPr>
              <a:t>Weather condition information</a:t>
            </a:r>
          </a:p>
          <a:p>
            <a:pPr marL="180000" indent="-180000">
              <a:spcAft>
                <a:spcPts val="0"/>
              </a:spcAft>
              <a:buFont typeface="Arial" panose="020B0604020202020204" pitchFamily="34" charset="0"/>
              <a:buChar char="•"/>
            </a:pPr>
            <a:r>
              <a:rPr lang="en-SG" sz="1400" dirty="0">
                <a:solidFill>
                  <a:schemeClr val="tx1"/>
                </a:solidFill>
                <a:latin typeface="Gill Sans MT" panose="020B0502020104020203" pitchFamily="34" charset="0"/>
                <a:cs typeface="Arial" panose="020B0604020202020204" pitchFamily="34" charset="0"/>
              </a:rPr>
              <a:t>Vaccination status</a:t>
            </a:r>
          </a:p>
          <a:p>
            <a:pPr marL="180000" indent="-180000">
              <a:spcAft>
                <a:spcPts val="0"/>
              </a:spcAft>
              <a:buFont typeface="Arial" panose="020B0604020202020204" pitchFamily="34" charset="0"/>
              <a:buChar char="•"/>
            </a:pPr>
            <a:r>
              <a:rPr lang="en-SG" sz="1400" dirty="0">
                <a:solidFill>
                  <a:schemeClr val="tx1"/>
                </a:solidFill>
                <a:latin typeface="Gill Sans MT" panose="020B0502020104020203" pitchFamily="34" charset="0"/>
                <a:cs typeface="Arial" panose="020B0604020202020204" pitchFamily="34" charset="0"/>
              </a:rPr>
              <a:t>Past Medical condition information</a:t>
            </a:r>
          </a:p>
        </p:txBody>
      </p:sp>
      <p:sp>
        <p:nvSpPr>
          <p:cNvPr id="35" name="TextBox 34">
            <a:extLst>
              <a:ext uri="{FF2B5EF4-FFF2-40B4-BE49-F238E27FC236}">
                <a16:creationId xmlns:a16="http://schemas.microsoft.com/office/drawing/2014/main" id="{10086F2D-98AC-930C-C5AB-600AED1CB5B3}"/>
              </a:ext>
            </a:extLst>
          </p:cNvPr>
          <p:cNvSpPr txBox="1"/>
          <p:nvPr/>
        </p:nvSpPr>
        <p:spPr>
          <a:xfrm>
            <a:off x="1586550" y="5165737"/>
            <a:ext cx="1304925" cy="707886"/>
          </a:xfrm>
          <a:prstGeom prst="rect">
            <a:avLst/>
          </a:prstGeom>
          <a:noFill/>
        </p:spPr>
        <p:txBody>
          <a:bodyPr wrap="square" lIns="0" rIns="0">
            <a:spAutoFit/>
          </a:bodyPr>
          <a:lstStyle/>
          <a:p>
            <a:pPr marL="180000" indent="-180000" algn="ctr">
              <a:lnSpc>
                <a:spcPts val="1600"/>
              </a:lnSpc>
              <a:spcAft>
                <a:spcPts val="0"/>
              </a:spcAft>
            </a:pPr>
            <a:r>
              <a:rPr lang="en-SG" sz="1400" b="1" dirty="0">
                <a:latin typeface="Gill Sans MT" panose="020B0502020104020203" pitchFamily="34" charset="0"/>
                <a:cs typeface="Arial" panose="020B0604020202020204" pitchFamily="34" charset="0"/>
              </a:rPr>
              <a:t>New </a:t>
            </a:r>
          </a:p>
          <a:p>
            <a:pPr marL="180000" indent="-180000" algn="ctr">
              <a:lnSpc>
                <a:spcPts val="1600"/>
              </a:lnSpc>
              <a:spcAft>
                <a:spcPts val="0"/>
              </a:spcAft>
            </a:pPr>
            <a:r>
              <a:rPr lang="en-SG" sz="1400" b="1" dirty="0">
                <a:latin typeface="Gill Sans MT" panose="020B0502020104020203" pitchFamily="34" charset="0"/>
                <a:cs typeface="Arial" panose="020B0604020202020204" pitchFamily="34" charset="0"/>
              </a:rPr>
              <a:t>COVID positive case Data</a:t>
            </a:r>
            <a:endParaRPr lang="en-SG" sz="1400" dirty="0">
              <a:solidFill>
                <a:schemeClr val="tx1"/>
              </a:solidFill>
              <a:latin typeface="Gill Sans MT" panose="020B0502020104020203" pitchFamily="34" charset="0"/>
              <a:cs typeface="Arial" panose="020B0604020202020204" pitchFamily="34" charset="0"/>
            </a:endParaRPr>
          </a:p>
        </p:txBody>
      </p:sp>
      <p:sp>
        <p:nvSpPr>
          <p:cNvPr id="36" name="TextBox 35">
            <a:extLst>
              <a:ext uri="{FF2B5EF4-FFF2-40B4-BE49-F238E27FC236}">
                <a16:creationId xmlns:a16="http://schemas.microsoft.com/office/drawing/2014/main" id="{4E72941D-CF80-BCD9-BCFD-0A8B768BDA08}"/>
              </a:ext>
            </a:extLst>
          </p:cNvPr>
          <p:cNvSpPr txBox="1"/>
          <p:nvPr/>
        </p:nvSpPr>
        <p:spPr>
          <a:xfrm>
            <a:off x="6611675" y="5250383"/>
            <a:ext cx="1609683" cy="271869"/>
          </a:xfrm>
          <a:prstGeom prst="rect">
            <a:avLst/>
          </a:prstGeom>
          <a:noFill/>
        </p:spPr>
        <p:txBody>
          <a:bodyPr wrap="square" rtlCol="0">
            <a:spAutoFit/>
          </a:bodyPr>
          <a:lstStyle/>
          <a:p>
            <a:pPr algn="ctr">
              <a:lnSpc>
                <a:spcPts val="1400"/>
              </a:lnSpc>
            </a:pPr>
            <a:r>
              <a:rPr lang="en-SG" sz="1400" dirty="0">
                <a:latin typeface="Gill Sans MT" panose="020B0502020104020203" pitchFamily="34" charset="0"/>
                <a:cs typeface="Arial" panose="020B0604020202020204" pitchFamily="34" charset="0"/>
              </a:rPr>
              <a:t>Trained model</a:t>
            </a:r>
          </a:p>
        </p:txBody>
      </p:sp>
      <p:cxnSp>
        <p:nvCxnSpPr>
          <p:cNvPr id="37" name="Straight Arrow Connector 36">
            <a:extLst>
              <a:ext uri="{FF2B5EF4-FFF2-40B4-BE49-F238E27FC236}">
                <a16:creationId xmlns:a16="http://schemas.microsoft.com/office/drawing/2014/main" id="{4B908392-6D56-22AF-4277-8D56B5BE267D}"/>
              </a:ext>
            </a:extLst>
          </p:cNvPr>
          <p:cNvCxnSpPr>
            <a:cxnSpLocks/>
          </p:cNvCxnSpPr>
          <p:nvPr/>
        </p:nvCxnSpPr>
        <p:spPr>
          <a:xfrm>
            <a:off x="7351726" y="3683000"/>
            <a:ext cx="0" cy="11811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67194D9E-7A78-A40E-48EF-FC128E808046}"/>
              </a:ext>
            </a:extLst>
          </p:cNvPr>
          <p:cNvCxnSpPr>
            <a:cxnSpLocks/>
          </p:cNvCxnSpPr>
          <p:nvPr/>
        </p:nvCxnSpPr>
        <p:spPr>
          <a:xfrm flipV="1">
            <a:off x="7361050" y="3686317"/>
            <a:ext cx="533400" cy="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1D5B3F06-1BC9-BC0B-987E-10E6E368B337}"/>
              </a:ext>
            </a:extLst>
          </p:cNvPr>
          <p:cNvCxnSpPr>
            <a:cxnSpLocks/>
          </p:cNvCxnSpPr>
          <p:nvPr/>
        </p:nvCxnSpPr>
        <p:spPr>
          <a:xfrm flipH="1">
            <a:off x="7885410" y="3332355"/>
            <a:ext cx="1" cy="35064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0" name="Google Shape;262;p43">
            <a:extLst>
              <a:ext uri="{FF2B5EF4-FFF2-40B4-BE49-F238E27FC236}">
                <a16:creationId xmlns:a16="http://schemas.microsoft.com/office/drawing/2014/main" id="{31682F38-73CD-B0CC-6DC8-8928C7BE6D1A}"/>
              </a:ext>
            </a:extLst>
          </p:cNvPr>
          <p:cNvSpPr txBox="1">
            <a:spLocks/>
          </p:cNvSpPr>
          <p:nvPr/>
        </p:nvSpPr>
        <p:spPr>
          <a:xfrm>
            <a:off x="471741" y="4188815"/>
            <a:ext cx="4290760" cy="522885"/>
          </a:xfrm>
          <a:prstGeom prst="rect">
            <a:avLst/>
          </a:prstGeom>
        </p:spPr>
        <p:txBody>
          <a:bodyPr vert="horz" lIns="0" tIns="0" rIns="91440" bIns="46800" rtlCol="0" anchor="t">
            <a:noAutofit/>
          </a:bodyPr>
          <a:lstStyle>
            <a:lvl1pPr algn="l" defTabSz="914400" rtl="0" eaLnBrk="1" latinLnBrk="0" hangingPunct="1">
              <a:lnSpc>
                <a:spcPct val="90000"/>
              </a:lnSpc>
              <a:spcBef>
                <a:spcPct val="0"/>
              </a:spcBef>
              <a:buNone/>
              <a:defRPr sz="3800" b="1" kern="1200">
                <a:solidFill>
                  <a:schemeClr val="tx1"/>
                </a:solidFill>
                <a:latin typeface="Arial" panose="020B0604020202020204" pitchFamily="34" charset="0"/>
                <a:ea typeface="+mj-ea"/>
                <a:cs typeface="Arial" panose="020B0604020202020204" pitchFamily="34" charset="0"/>
              </a:defRPr>
            </a:lvl1pPr>
          </a:lstStyle>
          <a:p>
            <a:pPr fontAlgn="auto">
              <a:lnSpc>
                <a:spcPct val="100000"/>
              </a:lnSpc>
              <a:spcAft>
                <a:spcPts val="0"/>
              </a:spcAft>
            </a:pPr>
            <a:r>
              <a:rPr lang="en-US" sz="3300" dirty="0">
                <a:latin typeface="Gill Sans MT" panose="020B0502020104020203" pitchFamily="34" charset="0"/>
              </a:rPr>
              <a:t>Deployment Phase</a:t>
            </a:r>
            <a:endParaRPr lang="en-US" sz="3300" b="0" dirty="0">
              <a:latin typeface="Gill Sans MT" panose="020B0502020104020203" pitchFamily="34" charset="0"/>
            </a:endParaRPr>
          </a:p>
        </p:txBody>
      </p:sp>
      <p:sp>
        <p:nvSpPr>
          <p:cNvPr id="41" name="Google Shape;262;p43">
            <a:extLst>
              <a:ext uri="{FF2B5EF4-FFF2-40B4-BE49-F238E27FC236}">
                <a16:creationId xmlns:a16="http://schemas.microsoft.com/office/drawing/2014/main" id="{82CE5746-B110-AD14-4BA4-0D7DD3038091}"/>
              </a:ext>
            </a:extLst>
          </p:cNvPr>
          <p:cNvSpPr txBox="1">
            <a:spLocks/>
          </p:cNvSpPr>
          <p:nvPr/>
        </p:nvSpPr>
        <p:spPr>
          <a:xfrm>
            <a:off x="168085" y="40307"/>
            <a:ext cx="11526315" cy="505691"/>
          </a:xfrm>
          <a:prstGeom prst="rect">
            <a:avLst/>
          </a:prstGeom>
        </p:spPr>
        <p:txBody>
          <a:bodyPr vert="horz" lIns="0" tIns="0" rIns="91440" bIns="46800" rtlCol="0" anchor="t">
            <a:noAutofit/>
          </a:bodyPr>
          <a:lstStyle>
            <a:lvl1pPr algn="l" defTabSz="914400" rtl="0" eaLnBrk="1" latinLnBrk="0" hangingPunct="1">
              <a:lnSpc>
                <a:spcPct val="90000"/>
              </a:lnSpc>
              <a:spcBef>
                <a:spcPct val="0"/>
              </a:spcBef>
              <a:buNone/>
              <a:defRPr sz="3800" b="1" kern="1200">
                <a:solidFill>
                  <a:schemeClr val="tx1"/>
                </a:solidFill>
                <a:latin typeface="Arial" panose="020B0604020202020204" pitchFamily="34" charset="0"/>
                <a:ea typeface="+mj-ea"/>
                <a:cs typeface="Arial" panose="020B0604020202020204" pitchFamily="34" charset="0"/>
              </a:defRPr>
            </a:lvl1pPr>
          </a:lstStyle>
          <a:p>
            <a:pPr algn="ctr" fontAlgn="auto">
              <a:lnSpc>
                <a:spcPct val="100000"/>
              </a:lnSpc>
              <a:spcAft>
                <a:spcPts val="0"/>
              </a:spcAft>
            </a:pPr>
            <a:r>
              <a:rPr lang="en-US" sz="2800" dirty="0">
                <a:latin typeface="Gill Sans MT" panose="020B0502020104020203" pitchFamily="34" charset="0"/>
              </a:rPr>
              <a:t>AI application to Healthcare: Example: COVID cases prediction</a:t>
            </a:r>
            <a:endParaRPr lang="en-US" sz="2800" b="0" dirty="0">
              <a:latin typeface="Gill Sans MT" panose="020B0502020104020203" pitchFamily="34" charset="0"/>
            </a:endParaRPr>
          </a:p>
        </p:txBody>
      </p:sp>
    </p:spTree>
    <p:extLst>
      <p:ext uri="{BB962C8B-B14F-4D97-AF65-F5344CB8AC3E}">
        <p14:creationId xmlns:p14="http://schemas.microsoft.com/office/powerpoint/2010/main" val="656072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par>
                                <p:cTn id="16" presetID="10" presetClass="entr" presetSubtype="0" fill="hold" nodeType="withEffect">
                                  <p:stCondLst>
                                    <p:cond delay="0"/>
                                  </p:stCondLst>
                                  <p:childTnLst>
                                    <p:set>
                                      <p:cBhvr>
                                        <p:cTn id="17" dur="1" fill="hold">
                                          <p:stCondLst>
                                            <p:cond delay="0"/>
                                          </p:stCondLst>
                                        </p:cTn>
                                        <p:tgtEl>
                                          <p:spTgt spid="33"/>
                                        </p:tgtEl>
                                        <p:attrNameLst>
                                          <p:attrName>style.visibility</p:attrName>
                                        </p:attrNameLst>
                                      </p:cBhvr>
                                      <p:to>
                                        <p:strVal val="visible"/>
                                      </p:to>
                                    </p:set>
                                    <p:animEffect transition="in" filter="fade">
                                      <p:cBhvr>
                                        <p:cTn id="18" dur="500"/>
                                        <p:tgtEl>
                                          <p:spTgt spid="33"/>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1"/>
                                        </p:tgtEl>
                                        <p:attrNameLst>
                                          <p:attrName>style.visibility</p:attrName>
                                        </p:attrNameLst>
                                      </p:cBhvr>
                                      <p:to>
                                        <p:strVal val="visible"/>
                                      </p:to>
                                    </p:set>
                                    <p:animEffect transition="in" filter="fade">
                                      <p:cBhvr>
                                        <p:cTn id="21" dur="500"/>
                                        <p:tgtEl>
                                          <p:spTgt spid="31"/>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5"/>
                                        </p:tgtEl>
                                        <p:attrNameLst>
                                          <p:attrName>style.visibility</p:attrName>
                                        </p:attrNameLst>
                                      </p:cBhvr>
                                      <p:to>
                                        <p:strVal val="visible"/>
                                      </p:to>
                                    </p:set>
                                    <p:animEffect transition="in" filter="fade">
                                      <p:cBhvr>
                                        <p:cTn id="24" dur="500"/>
                                        <p:tgtEl>
                                          <p:spTgt spid="25"/>
                                        </p:tgtEl>
                                      </p:cBhvr>
                                    </p:animEffect>
                                  </p:childTnLst>
                                </p:cTn>
                              </p:par>
                              <p:par>
                                <p:cTn id="25" presetID="10" presetClass="entr" presetSubtype="0" fill="hold" nodeType="with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2"/>
                                        </p:tgtEl>
                                        <p:attrNameLst>
                                          <p:attrName>style.visibility</p:attrName>
                                        </p:attrNameLst>
                                      </p:cBhvr>
                                      <p:to>
                                        <p:strVal val="visible"/>
                                      </p:to>
                                    </p:set>
                                    <p:animEffect transition="in" filter="fade">
                                      <p:cBhvr>
                                        <p:cTn id="30" dur="500"/>
                                        <p:tgtEl>
                                          <p:spTgt spid="22"/>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500"/>
                                        <p:tgtEl>
                                          <p:spTgt spid="7"/>
                                        </p:tgtEl>
                                      </p:cBhvr>
                                    </p:animEffect>
                                  </p:childTnLst>
                                </p:cTn>
                              </p:par>
                              <p:par>
                                <p:cTn id="36" presetID="10" presetClass="entr" presetSubtype="0" fill="hold" nodeType="with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fade">
                                      <p:cBhvr>
                                        <p:cTn id="38" dur="500"/>
                                        <p:tgtEl>
                                          <p:spTgt spid="15"/>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4"/>
                                        </p:tgtEl>
                                        <p:attrNameLst>
                                          <p:attrName>style.visibility</p:attrName>
                                        </p:attrNameLst>
                                      </p:cBhvr>
                                      <p:to>
                                        <p:strVal val="visible"/>
                                      </p:to>
                                    </p:set>
                                    <p:animEffect transition="in" filter="fade">
                                      <p:cBhvr>
                                        <p:cTn id="41" dur="500"/>
                                        <p:tgtEl>
                                          <p:spTgt spid="24"/>
                                        </p:tgtEl>
                                      </p:cBhvr>
                                    </p:animEffect>
                                  </p:childTnLst>
                                </p:cTn>
                              </p:par>
                              <p:par>
                                <p:cTn id="42" presetID="10" presetClass="entr" presetSubtype="0" fill="hold" nodeType="withEffect">
                                  <p:stCondLst>
                                    <p:cond delay="0"/>
                                  </p:stCondLst>
                                  <p:childTnLst>
                                    <p:set>
                                      <p:cBhvr>
                                        <p:cTn id="43" dur="1" fill="hold">
                                          <p:stCondLst>
                                            <p:cond delay="0"/>
                                          </p:stCondLst>
                                        </p:cTn>
                                        <p:tgtEl>
                                          <p:spTgt spid="11"/>
                                        </p:tgtEl>
                                        <p:attrNameLst>
                                          <p:attrName>style.visibility</p:attrName>
                                        </p:attrNameLst>
                                      </p:cBhvr>
                                      <p:to>
                                        <p:strVal val="visible"/>
                                      </p:to>
                                    </p:set>
                                    <p:animEffect transition="in" filter="fade">
                                      <p:cBhvr>
                                        <p:cTn id="44" dur="500"/>
                                        <p:tgtEl>
                                          <p:spTgt spid="11"/>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7"/>
                                        </p:tgtEl>
                                        <p:attrNameLst>
                                          <p:attrName>style.visibility</p:attrName>
                                        </p:attrNameLst>
                                      </p:cBhvr>
                                      <p:to>
                                        <p:strVal val="visible"/>
                                      </p:to>
                                    </p:set>
                                    <p:animEffect transition="in" filter="fade">
                                      <p:cBhvr>
                                        <p:cTn id="47" dur="500"/>
                                        <p:tgtEl>
                                          <p:spTgt spid="27"/>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4"/>
                                        </p:tgtEl>
                                        <p:attrNameLst>
                                          <p:attrName>style.visibility</p:attrName>
                                        </p:attrNameLst>
                                      </p:cBhvr>
                                      <p:to>
                                        <p:strVal val="visible"/>
                                      </p:to>
                                    </p:set>
                                    <p:animEffect transition="in" filter="fade">
                                      <p:cBhvr>
                                        <p:cTn id="50" dur="500"/>
                                        <p:tgtEl>
                                          <p:spTgt spid="14"/>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3"/>
                                        </p:tgtEl>
                                        <p:attrNameLst>
                                          <p:attrName>style.visibility</p:attrName>
                                        </p:attrNameLst>
                                      </p:cBhvr>
                                      <p:to>
                                        <p:strVal val="visible"/>
                                      </p:to>
                                    </p:set>
                                    <p:animEffect transition="in" filter="fade">
                                      <p:cBhvr>
                                        <p:cTn id="53" dur="500"/>
                                        <p:tgtEl>
                                          <p:spTgt spid="13"/>
                                        </p:tgtEl>
                                      </p:cBhvr>
                                    </p:animEffect>
                                  </p:childTnLst>
                                </p:cTn>
                              </p:par>
                              <p:par>
                                <p:cTn id="54" presetID="10" presetClass="entr" presetSubtype="0" fill="hold" nodeType="withEffect">
                                  <p:stCondLst>
                                    <p:cond delay="0"/>
                                  </p:stCondLst>
                                  <p:childTnLst>
                                    <p:set>
                                      <p:cBhvr>
                                        <p:cTn id="55" dur="1" fill="hold">
                                          <p:stCondLst>
                                            <p:cond delay="0"/>
                                          </p:stCondLst>
                                        </p:cTn>
                                        <p:tgtEl>
                                          <p:spTgt spid="9"/>
                                        </p:tgtEl>
                                        <p:attrNameLst>
                                          <p:attrName>style.visibility</p:attrName>
                                        </p:attrNameLst>
                                      </p:cBhvr>
                                      <p:to>
                                        <p:strVal val="visible"/>
                                      </p:to>
                                    </p:set>
                                    <p:animEffect transition="in" filter="fade">
                                      <p:cBhvr>
                                        <p:cTn id="56" dur="500"/>
                                        <p:tgtEl>
                                          <p:spTgt spid="9"/>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18"/>
                                        </p:tgtEl>
                                        <p:attrNameLst>
                                          <p:attrName>style.visibility</p:attrName>
                                        </p:attrNameLst>
                                      </p:cBhvr>
                                      <p:to>
                                        <p:strVal val="visible"/>
                                      </p:to>
                                    </p:set>
                                    <p:animEffect transition="in" filter="fade">
                                      <p:cBhvr>
                                        <p:cTn id="59" dur="500"/>
                                        <p:tgtEl>
                                          <p:spTgt spid="18"/>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2"/>
                                        </p:tgtEl>
                                        <p:attrNameLst>
                                          <p:attrName>style.visibility</p:attrName>
                                        </p:attrNameLst>
                                      </p:cBhvr>
                                      <p:to>
                                        <p:strVal val="visible"/>
                                      </p:to>
                                    </p:set>
                                    <p:animEffect transition="in" filter="fade">
                                      <p:cBhvr>
                                        <p:cTn id="64" dur="500"/>
                                        <p:tgtEl>
                                          <p:spTgt spid="2"/>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3"/>
                                        </p:tgtEl>
                                        <p:attrNameLst>
                                          <p:attrName>style.visibility</p:attrName>
                                        </p:attrNameLst>
                                      </p:cBhvr>
                                      <p:to>
                                        <p:strVal val="visible"/>
                                      </p:to>
                                    </p:set>
                                    <p:animEffect transition="in" filter="fade">
                                      <p:cBhvr>
                                        <p:cTn id="67" dur="500"/>
                                        <p:tgtEl>
                                          <p:spTgt spid="3"/>
                                        </p:tgtEl>
                                      </p:cBhvr>
                                    </p:animEffect>
                                  </p:childTnLst>
                                </p:cTn>
                              </p:par>
                              <p:par>
                                <p:cTn id="68" presetID="10" presetClass="entr" presetSubtype="0" fill="hold" nodeType="withEffect">
                                  <p:stCondLst>
                                    <p:cond delay="0"/>
                                  </p:stCondLst>
                                  <p:childTnLst>
                                    <p:set>
                                      <p:cBhvr>
                                        <p:cTn id="69" dur="1" fill="hold">
                                          <p:stCondLst>
                                            <p:cond delay="0"/>
                                          </p:stCondLst>
                                        </p:cTn>
                                        <p:tgtEl>
                                          <p:spTgt spid="6"/>
                                        </p:tgtEl>
                                        <p:attrNameLst>
                                          <p:attrName>style.visibility</p:attrName>
                                        </p:attrNameLst>
                                      </p:cBhvr>
                                      <p:to>
                                        <p:strVal val="visible"/>
                                      </p:to>
                                    </p:set>
                                    <p:animEffect transition="in" filter="fade">
                                      <p:cBhvr>
                                        <p:cTn id="70" dur="500"/>
                                        <p:tgtEl>
                                          <p:spTgt spid="6"/>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19"/>
                                        </p:tgtEl>
                                        <p:attrNameLst>
                                          <p:attrName>style.visibility</p:attrName>
                                        </p:attrNameLst>
                                      </p:cBhvr>
                                      <p:to>
                                        <p:strVal val="visible"/>
                                      </p:to>
                                    </p:set>
                                    <p:animEffect transition="in" filter="fade">
                                      <p:cBhvr>
                                        <p:cTn id="73" dur="500"/>
                                        <p:tgtEl>
                                          <p:spTgt spid="19"/>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20"/>
                                        </p:tgtEl>
                                        <p:attrNameLst>
                                          <p:attrName>style.visibility</p:attrName>
                                        </p:attrNameLst>
                                      </p:cBhvr>
                                      <p:to>
                                        <p:strVal val="visible"/>
                                      </p:to>
                                    </p:set>
                                    <p:animEffect transition="in" filter="fade">
                                      <p:cBhvr>
                                        <p:cTn id="76" dur="500"/>
                                        <p:tgtEl>
                                          <p:spTgt spid="20"/>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26"/>
                                        </p:tgtEl>
                                        <p:attrNameLst>
                                          <p:attrName>style.visibility</p:attrName>
                                        </p:attrNameLst>
                                      </p:cBhvr>
                                      <p:to>
                                        <p:strVal val="visible"/>
                                      </p:to>
                                    </p:set>
                                    <p:animEffect transition="in" filter="fade">
                                      <p:cBhvr>
                                        <p:cTn id="79" dur="500"/>
                                        <p:tgtEl>
                                          <p:spTgt spid="26"/>
                                        </p:tgtEl>
                                      </p:cBhvr>
                                    </p:animEffect>
                                  </p:childTnLst>
                                </p:cTn>
                              </p:par>
                              <p:par>
                                <p:cTn id="80" presetID="10" presetClass="entr" presetSubtype="0" fill="hold" nodeType="withEffect">
                                  <p:stCondLst>
                                    <p:cond delay="0"/>
                                  </p:stCondLst>
                                  <p:childTnLst>
                                    <p:set>
                                      <p:cBhvr>
                                        <p:cTn id="81" dur="1" fill="hold">
                                          <p:stCondLst>
                                            <p:cond delay="0"/>
                                          </p:stCondLst>
                                        </p:cTn>
                                        <p:tgtEl>
                                          <p:spTgt spid="28"/>
                                        </p:tgtEl>
                                        <p:attrNameLst>
                                          <p:attrName>style.visibility</p:attrName>
                                        </p:attrNameLst>
                                      </p:cBhvr>
                                      <p:to>
                                        <p:strVal val="visible"/>
                                      </p:to>
                                    </p:set>
                                    <p:animEffect transition="in" filter="fade">
                                      <p:cBhvr>
                                        <p:cTn id="82" dur="500"/>
                                        <p:tgtEl>
                                          <p:spTgt spid="28"/>
                                        </p:tgtEl>
                                      </p:cBhvr>
                                    </p:animEffect>
                                  </p:childTnLst>
                                </p:cTn>
                              </p:par>
                              <p:par>
                                <p:cTn id="83" presetID="10" presetClass="entr" presetSubtype="0" fill="hold" nodeType="withEffect">
                                  <p:stCondLst>
                                    <p:cond delay="0"/>
                                  </p:stCondLst>
                                  <p:childTnLst>
                                    <p:set>
                                      <p:cBhvr>
                                        <p:cTn id="84" dur="1" fill="hold">
                                          <p:stCondLst>
                                            <p:cond delay="0"/>
                                          </p:stCondLst>
                                        </p:cTn>
                                        <p:tgtEl>
                                          <p:spTgt spid="29"/>
                                        </p:tgtEl>
                                        <p:attrNameLst>
                                          <p:attrName>style.visibility</p:attrName>
                                        </p:attrNameLst>
                                      </p:cBhvr>
                                      <p:to>
                                        <p:strVal val="visible"/>
                                      </p:to>
                                    </p:set>
                                    <p:animEffect transition="in" filter="fade">
                                      <p:cBhvr>
                                        <p:cTn id="85" dur="500"/>
                                        <p:tgtEl>
                                          <p:spTgt spid="29"/>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30"/>
                                        </p:tgtEl>
                                        <p:attrNameLst>
                                          <p:attrName>style.visibility</p:attrName>
                                        </p:attrNameLst>
                                      </p:cBhvr>
                                      <p:to>
                                        <p:strVal val="visible"/>
                                      </p:to>
                                    </p:set>
                                    <p:animEffect transition="in" filter="fade">
                                      <p:cBhvr>
                                        <p:cTn id="88" dur="500"/>
                                        <p:tgtEl>
                                          <p:spTgt spid="30"/>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35"/>
                                        </p:tgtEl>
                                        <p:attrNameLst>
                                          <p:attrName>style.visibility</p:attrName>
                                        </p:attrNameLst>
                                      </p:cBhvr>
                                      <p:to>
                                        <p:strVal val="visible"/>
                                      </p:to>
                                    </p:set>
                                    <p:animEffect transition="in" filter="fade">
                                      <p:cBhvr>
                                        <p:cTn id="91" dur="500"/>
                                        <p:tgtEl>
                                          <p:spTgt spid="35"/>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36"/>
                                        </p:tgtEl>
                                        <p:attrNameLst>
                                          <p:attrName>style.visibility</p:attrName>
                                        </p:attrNameLst>
                                      </p:cBhvr>
                                      <p:to>
                                        <p:strVal val="visible"/>
                                      </p:to>
                                    </p:set>
                                    <p:animEffect transition="in" filter="fade">
                                      <p:cBhvr>
                                        <p:cTn id="94" dur="500"/>
                                        <p:tgtEl>
                                          <p:spTgt spid="36"/>
                                        </p:tgtEl>
                                      </p:cBhvr>
                                    </p:animEffect>
                                  </p:childTnLst>
                                </p:cTn>
                              </p:par>
                              <p:par>
                                <p:cTn id="95" presetID="10" presetClass="entr" presetSubtype="0" fill="hold" nodeType="withEffect">
                                  <p:stCondLst>
                                    <p:cond delay="0"/>
                                  </p:stCondLst>
                                  <p:childTnLst>
                                    <p:set>
                                      <p:cBhvr>
                                        <p:cTn id="96" dur="1" fill="hold">
                                          <p:stCondLst>
                                            <p:cond delay="0"/>
                                          </p:stCondLst>
                                        </p:cTn>
                                        <p:tgtEl>
                                          <p:spTgt spid="37"/>
                                        </p:tgtEl>
                                        <p:attrNameLst>
                                          <p:attrName>style.visibility</p:attrName>
                                        </p:attrNameLst>
                                      </p:cBhvr>
                                      <p:to>
                                        <p:strVal val="visible"/>
                                      </p:to>
                                    </p:set>
                                    <p:animEffect transition="in" filter="fade">
                                      <p:cBhvr>
                                        <p:cTn id="97" dur="500"/>
                                        <p:tgtEl>
                                          <p:spTgt spid="37"/>
                                        </p:tgtEl>
                                      </p:cBhvr>
                                    </p:animEffect>
                                  </p:childTnLst>
                                </p:cTn>
                              </p:par>
                              <p:par>
                                <p:cTn id="98" presetID="10" presetClass="entr" presetSubtype="0" fill="hold" nodeType="withEffect">
                                  <p:stCondLst>
                                    <p:cond delay="0"/>
                                  </p:stCondLst>
                                  <p:childTnLst>
                                    <p:set>
                                      <p:cBhvr>
                                        <p:cTn id="99" dur="1" fill="hold">
                                          <p:stCondLst>
                                            <p:cond delay="0"/>
                                          </p:stCondLst>
                                        </p:cTn>
                                        <p:tgtEl>
                                          <p:spTgt spid="38"/>
                                        </p:tgtEl>
                                        <p:attrNameLst>
                                          <p:attrName>style.visibility</p:attrName>
                                        </p:attrNameLst>
                                      </p:cBhvr>
                                      <p:to>
                                        <p:strVal val="visible"/>
                                      </p:to>
                                    </p:set>
                                    <p:animEffect transition="in" filter="fade">
                                      <p:cBhvr>
                                        <p:cTn id="100" dur="500"/>
                                        <p:tgtEl>
                                          <p:spTgt spid="38"/>
                                        </p:tgtEl>
                                      </p:cBhvr>
                                    </p:animEffect>
                                  </p:childTnLst>
                                </p:cTn>
                              </p:par>
                              <p:par>
                                <p:cTn id="101" presetID="10" presetClass="entr" presetSubtype="0" fill="hold" nodeType="withEffect">
                                  <p:stCondLst>
                                    <p:cond delay="0"/>
                                  </p:stCondLst>
                                  <p:childTnLst>
                                    <p:set>
                                      <p:cBhvr>
                                        <p:cTn id="102" dur="1" fill="hold">
                                          <p:stCondLst>
                                            <p:cond delay="0"/>
                                          </p:stCondLst>
                                        </p:cTn>
                                        <p:tgtEl>
                                          <p:spTgt spid="39"/>
                                        </p:tgtEl>
                                        <p:attrNameLst>
                                          <p:attrName>style.visibility</p:attrName>
                                        </p:attrNameLst>
                                      </p:cBhvr>
                                      <p:to>
                                        <p:strVal val="visible"/>
                                      </p:to>
                                    </p:set>
                                    <p:animEffect transition="in" filter="fade">
                                      <p:cBhvr>
                                        <p:cTn id="103" dur="500"/>
                                        <p:tgtEl>
                                          <p:spTgt spid="39"/>
                                        </p:tgtEl>
                                      </p:cBhvr>
                                    </p:animEffect>
                                  </p:childTnLst>
                                </p:cTn>
                              </p:par>
                              <p:par>
                                <p:cTn id="104" presetID="10" presetClass="entr" presetSubtype="0" fill="hold" grpId="0" nodeType="withEffect">
                                  <p:stCondLst>
                                    <p:cond delay="0"/>
                                  </p:stCondLst>
                                  <p:childTnLst>
                                    <p:set>
                                      <p:cBhvr>
                                        <p:cTn id="105" dur="1" fill="hold">
                                          <p:stCondLst>
                                            <p:cond delay="0"/>
                                          </p:stCondLst>
                                        </p:cTn>
                                        <p:tgtEl>
                                          <p:spTgt spid="23"/>
                                        </p:tgtEl>
                                        <p:attrNameLst>
                                          <p:attrName>style.visibility</p:attrName>
                                        </p:attrNameLst>
                                      </p:cBhvr>
                                      <p:to>
                                        <p:strVal val="visible"/>
                                      </p:to>
                                    </p:set>
                                    <p:animEffect transition="in" filter="fade">
                                      <p:cBhvr>
                                        <p:cTn id="106"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13" grpId="0"/>
      <p:bldP spid="14" grpId="0"/>
      <p:bldP spid="17" grpId="0" animBg="1"/>
      <p:bldP spid="18" grpId="0"/>
      <p:bldP spid="19" grpId="0" animBg="1"/>
      <p:bldP spid="20" grpId="0" animBg="1"/>
      <p:bldP spid="22" grpId="0"/>
      <p:bldP spid="23" grpId="0"/>
      <p:bldP spid="24" grpId="0"/>
      <p:bldP spid="25" grpId="0"/>
      <p:bldP spid="26" grpId="0"/>
      <p:bldP spid="27" grpId="0" animBg="1"/>
      <p:bldP spid="30" grpId="0"/>
      <p:bldP spid="31" grpId="0" animBg="1"/>
      <p:bldP spid="35" grpId="0"/>
      <p:bldP spid="3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262;p43">
            <a:extLst>
              <a:ext uri="{FF2B5EF4-FFF2-40B4-BE49-F238E27FC236}">
                <a16:creationId xmlns:a16="http://schemas.microsoft.com/office/drawing/2014/main" id="{A140F756-8608-618B-B405-99546B16C8F3}"/>
              </a:ext>
            </a:extLst>
          </p:cNvPr>
          <p:cNvSpPr txBox="1">
            <a:spLocks/>
          </p:cNvSpPr>
          <p:nvPr/>
        </p:nvSpPr>
        <p:spPr>
          <a:xfrm>
            <a:off x="139210" y="329065"/>
            <a:ext cx="11526315" cy="505691"/>
          </a:xfrm>
          <a:prstGeom prst="rect">
            <a:avLst/>
          </a:prstGeom>
        </p:spPr>
        <p:txBody>
          <a:bodyPr vert="horz" lIns="0" tIns="0" rIns="91440" bIns="46800" rtlCol="0" anchor="t">
            <a:noAutofit/>
          </a:bodyPr>
          <a:lstStyle>
            <a:lvl1pPr algn="l" defTabSz="914400" rtl="0" eaLnBrk="1" latinLnBrk="0" hangingPunct="1">
              <a:lnSpc>
                <a:spcPct val="90000"/>
              </a:lnSpc>
              <a:spcBef>
                <a:spcPct val="0"/>
              </a:spcBef>
              <a:buNone/>
              <a:defRPr sz="3800" b="1" kern="1200">
                <a:solidFill>
                  <a:schemeClr val="tx1"/>
                </a:solidFill>
                <a:latin typeface="Arial" panose="020B0604020202020204" pitchFamily="34" charset="0"/>
                <a:ea typeface="+mj-ea"/>
                <a:cs typeface="Arial" panose="020B0604020202020204" pitchFamily="34" charset="0"/>
              </a:defRPr>
            </a:lvl1pPr>
          </a:lstStyle>
          <a:p>
            <a:pPr algn="ctr" fontAlgn="auto">
              <a:lnSpc>
                <a:spcPct val="100000"/>
              </a:lnSpc>
              <a:spcAft>
                <a:spcPts val="0"/>
              </a:spcAft>
            </a:pPr>
            <a:r>
              <a:rPr lang="en-US" sz="2800" dirty="0">
                <a:latin typeface="Gill Sans MT" panose="020B0502020104020203" pitchFamily="34" charset="0"/>
              </a:rPr>
              <a:t>AI New Innovation: Generative AI based - ChatGPT</a:t>
            </a:r>
            <a:endParaRPr lang="en-US" sz="2800" b="0" dirty="0">
              <a:latin typeface="Gill Sans MT" panose="020B0502020104020203" pitchFamily="34" charset="0"/>
            </a:endParaRPr>
          </a:p>
        </p:txBody>
      </p:sp>
      <p:sp>
        <p:nvSpPr>
          <p:cNvPr id="4" name="TextBox 3">
            <a:extLst>
              <a:ext uri="{FF2B5EF4-FFF2-40B4-BE49-F238E27FC236}">
                <a16:creationId xmlns:a16="http://schemas.microsoft.com/office/drawing/2014/main" id="{DCF0EC77-2468-F39C-8DA1-F331AB05128C}"/>
              </a:ext>
            </a:extLst>
          </p:cNvPr>
          <p:cNvSpPr txBox="1"/>
          <p:nvPr/>
        </p:nvSpPr>
        <p:spPr>
          <a:xfrm>
            <a:off x="365760" y="1482292"/>
            <a:ext cx="11598442" cy="5445017"/>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SG" b="1" i="0" dirty="0">
                <a:solidFill>
                  <a:srgbClr val="202122"/>
                </a:solidFill>
                <a:effectLst/>
                <a:latin typeface="Gill Sans MT" panose="020B0502020104020203" pitchFamily="34" charset="0"/>
              </a:rPr>
              <a:t>Generative artificial intelligence</a:t>
            </a:r>
            <a:r>
              <a:rPr lang="en-SG" b="0" i="0" dirty="0">
                <a:solidFill>
                  <a:srgbClr val="202122"/>
                </a:solidFill>
                <a:effectLst/>
                <a:latin typeface="Gill Sans MT" panose="020B0502020104020203" pitchFamily="34" charset="0"/>
              </a:rPr>
              <a:t> (also </a:t>
            </a:r>
            <a:r>
              <a:rPr lang="en-SG" b="1" i="0" dirty="0">
                <a:solidFill>
                  <a:srgbClr val="202122"/>
                </a:solidFill>
                <a:effectLst/>
                <a:latin typeface="Gill Sans MT" panose="020B0502020104020203" pitchFamily="34" charset="0"/>
              </a:rPr>
              <a:t>generative AI</a:t>
            </a:r>
            <a:r>
              <a:rPr lang="en-SG" b="0" i="0" dirty="0">
                <a:solidFill>
                  <a:srgbClr val="202122"/>
                </a:solidFill>
                <a:effectLst/>
                <a:latin typeface="Gill Sans MT" panose="020B0502020104020203" pitchFamily="34" charset="0"/>
              </a:rPr>
              <a:t> or </a:t>
            </a:r>
            <a:r>
              <a:rPr lang="en-SG" b="1" i="0" dirty="0" err="1">
                <a:solidFill>
                  <a:srgbClr val="202122"/>
                </a:solidFill>
                <a:effectLst/>
                <a:latin typeface="Gill Sans MT" panose="020B0502020104020203" pitchFamily="34" charset="0"/>
              </a:rPr>
              <a:t>GenAI</a:t>
            </a:r>
            <a:r>
              <a:rPr lang="en-SG" b="0" i="0" dirty="0">
                <a:solidFill>
                  <a:srgbClr val="202122"/>
                </a:solidFill>
                <a:effectLst/>
                <a:latin typeface="Gill Sans MT" panose="020B0502020104020203" pitchFamily="34" charset="0"/>
              </a:rPr>
              <a:t>)  - used to generate new text, images, videos, sounds, code or other media based on our prompts.</a:t>
            </a:r>
          </a:p>
          <a:p>
            <a:pPr marL="285750" indent="-285750">
              <a:lnSpc>
                <a:spcPct val="150000"/>
              </a:lnSpc>
              <a:buFont typeface="Arial" panose="020B0604020202020204" pitchFamily="34" charset="0"/>
              <a:buChar char="•"/>
            </a:pPr>
            <a:r>
              <a:rPr lang="en-SG" b="0" i="0" dirty="0">
                <a:solidFill>
                  <a:srgbClr val="202122"/>
                </a:solidFill>
                <a:effectLst/>
                <a:latin typeface="Gill Sans MT" panose="020B0502020104020203" pitchFamily="34" charset="0"/>
              </a:rPr>
              <a:t>There are several generative AI platforms you can become familiar with, and you may find them helpful for automating certain processes in your workflow.</a:t>
            </a:r>
          </a:p>
          <a:p>
            <a:pPr marL="742950" lvl="1" indent="-285750">
              <a:lnSpc>
                <a:spcPct val="150000"/>
              </a:lnSpc>
              <a:buFont typeface="Arial" panose="020B0604020202020204" pitchFamily="34" charset="0"/>
              <a:buChar char="•"/>
            </a:pPr>
            <a:r>
              <a:rPr lang="en-SG" b="1" i="0" dirty="0">
                <a:solidFill>
                  <a:srgbClr val="202122"/>
                </a:solidFill>
                <a:effectLst/>
                <a:latin typeface="Gill Sans MT" panose="020B0502020104020203" pitchFamily="34" charset="0"/>
              </a:rPr>
              <a:t>ChatGPT: </a:t>
            </a:r>
            <a:r>
              <a:rPr lang="en-SG" b="0" i="0" dirty="0">
                <a:solidFill>
                  <a:srgbClr val="1F1F1F"/>
                </a:solidFill>
                <a:effectLst/>
                <a:latin typeface="Gill Sans MT" panose="020B0502020104020203" pitchFamily="34" charset="0"/>
              </a:rPr>
              <a:t>his language model has a foundation of GPT architecture that generates text that resembles something a human would produce. It's a helpful companion for research, strategy, and content creation.</a:t>
            </a:r>
          </a:p>
          <a:p>
            <a:pPr marL="742950" lvl="1" indent="-285750">
              <a:lnSpc>
                <a:spcPct val="150000"/>
              </a:lnSpc>
              <a:buFont typeface="Arial" panose="020B0604020202020204" pitchFamily="34" charset="0"/>
              <a:buChar char="•"/>
            </a:pPr>
            <a:r>
              <a:rPr lang="en-SG" b="1" i="0" dirty="0">
                <a:solidFill>
                  <a:srgbClr val="1F1F1F"/>
                </a:solidFill>
                <a:effectLst/>
                <a:latin typeface="Gill Sans MT" panose="020B0502020104020203" pitchFamily="34" charset="0"/>
              </a:rPr>
              <a:t>DALL-E2: </a:t>
            </a:r>
            <a:r>
              <a:rPr lang="en-SG" b="0" i="0" dirty="0">
                <a:solidFill>
                  <a:srgbClr val="1F1F1F"/>
                </a:solidFill>
                <a:effectLst/>
                <a:latin typeface="Gill Sans MT" panose="020B0502020104020203" pitchFamily="34" charset="0"/>
              </a:rPr>
              <a:t>This model generates images from text prompts, so creatives can create vibrant illustrations and concept art that’s a useful accompaniment to content marketing. </a:t>
            </a:r>
          </a:p>
          <a:p>
            <a:pPr marL="742950" lvl="1" indent="-285750">
              <a:lnSpc>
                <a:spcPct val="150000"/>
              </a:lnSpc>
              <a:buFont typeface="Arial" panose="020B0604020202020204" pitchFamily="34" charset="0"/>
              <a:buChar char="•"/>
            </a:pPr>
            <a:r>
              <a:rPr lang="en-SG" b="1" i="0" dirty="0">
                <a:solidFill>
                  <a:srgbClr val="1F1F1F"/>
                </a:solidFill>
                <a:effectLst/>
                <a:latin typeface="Gill Sans MT" panose="020B0502020104020203" pitchFamily="34" charset="0"/>
              </a:rPr>
              <a:t>GitHub Copilot: </a:t>
            </a:r>
            <a:r>
              <a:rPr lang="en-SG" b="0" i="0" dirty="0">
                <a:solidFill>
                  <a:srgbClr val="1F1F1F"/>
                </a:solidFill>
                <a:effectLst/>
                <a:latin typeface="Gill Sans MT" panose="020B0502020104020203" pitchFamily="34" charset="0"/>
              </a:rPr>
              <a:t>This collaboration between GitHub and OpenAI acts as a coding companion to help developers code faster and more intuitively. </a:t>
            </a:r>
          </a:p>
          <a:p>
            <a:pPr marL="1200150" lvl="2" indent="-285750">
              <a:lnSpc>
                <a:spcPct val="150000"/>
              </a:lnSpc>
              <a:buFont typeface="Arial" panose="020B0604020202020204" pitchFamily="34" charset="0"/>
              <a:buChar char="•"/>
            </a:pPr>
            <a:endParaRPr lang="en-SG" b="0" i="0" dirty="0">
              <a:solidFill>
                <a:srgbClr val="202122"/>
              </a:solidFill>
              <a:effectLst/>
              <a:latin typeface="Gill Sans MT" panose="020B0502020104020203" pitchFamily="34" charset="0"/>
            </a:endParaRPr>
          </a:p>
          <a:p>
            <a:pPr>
              <a:lnSpc>
                <a:spcPct val="150000"/>
              </a:lnSpc>
            </a:pPr>
            <a:endParaRPr lang="en-SG" dirty="0">
              <a:solidFill>
                <a:srgbClr val="202122"/>
              </a:solidFill>
              <a:latin typeface="Gill Sans MT" panose="020B0502020104020203" pitchFamily="34" charset="0"/>
            </a:endParaRPr>
          </a:p>
          <a:p>
            <a:pPr>
              <a:lnSpc>
                <a:spcPct val="150000"/>
              </a:lnSpc>
            </a:pPr>
            <a:endParaRPr lang="en-SG" dirty="0">
              <a:latin typeface="Gill Sans MT" panose="020B0502020104020203" pitchFamily="34" charset="0"/>
            </a:endParaRPr>
          </a:p>
        </p:txBody>
      </p:sp>
    </p:spTree>
    <p:extLst>
      <p:ext uri="{BB962C8B-B14F-4D97-AF65-F5344CB8AC3E}">
        <p14:creationId xmlns:p14="http://schemas.microsoft.com/office/powerpoint/2010/main" val="6234263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262;p43">
            <a:extLst>
              <a:ext uri="{FF2B5EF4-FFF2-40B4-BE49-F238E27FC236}">
                <a16:creationId xmlns:a16="http://schemas.microsoft.com/office/drawing/2014/main" id="{5B8683B7-B81C-EB56-3856-3227A602A60A}"/>
              </a:ext>
            </a:extLst>
          </p:cNvPr>
          <p:cNvSpPr txBox="1">
            <a:spLocks/>
          </p:cNvSpPr>
          <p:nvPr/>
        </p:nvSpPr>
        <p:spPr>
          <a:xfrm>
            <a:off x="866274" y="405156"/>
            <a:ext cx="10318282" cy="596900"/>
          </a:xfrm>
          <a:prstGeom prst="rect">
            <a:avLst/>
          </a:prstGeom>
        </p:spPr>
        <p:txBody>
          <a:bodyPr vert="horz" lIns="0" tIns="0" rIns="91440" bIns="46800" rtlCol="0" anchor="t">
            <a:noAutofit/>
          </a:bodyPr>
          <a:lstStyle>
            <a:lvl1pPr algn="l" defTabSz="914400" rtl="0" eaLnBrk="1" latinLnBrk="0" hangingPunct="1">
              <a:lnSpc>
                <a:spcPct val="90000"/>
              </a:lnSpc>
              <a:spcBef>
                <a:spcPct val="0"/>
              </a:spcBef>
              <a:buNone/>
              <a:defRPr sz="3800" b="1" kern="1200">
                <a:solidFill>
                  <a:schemeClr val="tx1"/>
                </a:solidFill>
                <a:latin typeface="Arial" panose="020B0604020202020204" pitchFamily="34" charset="0"/>
                <a:ea typeface="+mj-ea"/>
                <a:cs typeface="Arial" panose="020B0604020202020204" pitchFamily="34" charset="0"/>
              </a:defRPr>
            </a:lvl1pPr>
          </a:lstStyle>
          <a:p>
            <a:pPr algn="ctr" fontAlgn="auto">
              <a:lnSpc>
                <a:spcPct val="100000"/>
              </a:lnSpc>
              <a:spcAft>
                <a:spcPts val="0"/>
              </a:spcAft>
            </a:pPr>
            <a:r>
              <a:rPr lang="en-US" sz="2800" dirty="0">
                <a:latin typeface="Gill Sans MT" panose="020B0502020104020203" pitchFamily="34" charset="0"/>
              </a:rPr>
              <a:t>Tutorial 6: </a:t>
            </a:r>
            <a:r>
              <a:rPr lang="en-SG" sz="2800" dirty="0">
                <a:effectLst/>
                <a:latin typeface="Gill Sans MT" panose="020B0502020104020203" pitchFamily="34" charset="0"/>
                <a:ea typeface="Times New Roman" panose="02020603050405020304" pitchFamily="18" charset="0"/>
                <a:cs typeface="Times New Roman" panose="02020603050405020304" pitchFamily="18" charset="0"/>
              </a:rPr>
              <a:t>Design and Solve 3D Maze with </a:t>
            </a:r>
            <a:r>
              <a:rPr lang="en-SG" sz="2800" dirty="0" err="1">
                <a:effectLst/>
                <a:latin typeface="Gill Sans MT" panose="020B0502020104020203" pitchFamily="34" charset="0"/>
                <a:ea typeface="Times New Roman" panose="02020603050405020304" pitchFamily="18" charset="0"/>
                <a:cs typeface="Times New Roman" panose="02020603050405020304" pitchFamily="18" charset="0"/>
              </a:rPr>
              <a:t>GenAI</a:t>
            </a:r>
            <a:endParaRPr lang="en-US" sz="2800" dirty="0">
              <a:latin typeface="Gill Sans MT" panose="020B0502020104020203" pitchFamily="34" charset="0"/>
            </a:endParaRPr>
          </a:p>
          <a:p>
            <a:pPr fontAlgn="auto">
              <a:lnSpc>
                <a:spcPct val="100000"/>
              </a:lnSpc>
              <a:spcAft>
                <a:spcPts val="0"/>
              </a:spcAft>
            </a:pPr>
            <a:endParaRPr lang="en-US" sz="2800" dirty="0">
              <a:latin typeface="Gill Sans MT" panose="020B0502020104020203" pitchFamily="34" charset="0"/>
            </a:endParaRPr>
          </a:p>
        </p:txBody>
      </p:sp>
      <p:sp>
        <p:nvSpPr>
          <p:cNvPr id="6" name="TextBox 5">
            <a:extLst>
              <a:ext uri="{FF2B5EF4-FFF2-40B4-BE49-F238E27FC236}">
                <a16:creationId xmlns:a16="http://schemas.microsoft.com/office/drawing/2014/main" id="{4EE23F50-BE23-0E4F-6852-81EBED8DCA5B}"/>
              </a:ext>
            </a:extLst>
          </p:cNvPr>
          <p:cNvSpPr txBox="1"/>
          <p:nvPr/>
        </p:nvSpPr>
        <p:spPr>
          <a:xfrm>
            <a:off x="250256" y="1414914"/>
            <a:ext cx="11685069" cy="4401205"/>
          </a:xfrm>
          <a:prstGeom prst="rect">
            <a:avLst/>
          </a:prstGeom>
          <a:noFill/>
        </p:spPr>
        <p:txBody>
          <a:bodyPr wrap="square">
            <a:spAutoFit/>
          </a:bodyPr>
          <a:lstStyle/>
          <a:p>
            <a:pPr algn="just"/>
            <a:r>
              <a:rPr lang="en-SG" sz="2000" i="1" dirty="0">
                <a:effectLst/>
                <a:latin typeface="Gill Sans MT" panose="020B0502020104020203" pitchFamily="34" charset="0"/>
                <a:ea typeface="Times New Roman" panose="02020603050405020304" pitchFamily="18" charset="0"/>
                <a:cs typeface="Calibri" panose="020F0502020204030204" pitchFamily="34" charset="0"/>
              </a:rPr>
              <a:t>In the tutorial activities, your group will design a complex 3D maze using </a:t>
            </a:r>
            <a:r>
              <a:rPr lang="en-SG" sz="2000" i="1" dirty="0" err="1">
                <a:effectLst/>
                <a:latin typeface="Gill Sans MT" panose="020B0502020104020203" pitchFamily="34" charset="0"/>
                <a:ea typeface="Times New Roman" panose="02020603050405020304" pitchFamily="18" charset="0"/>
                <a:cs typeface="Calibri" panose="020F0502020204030204" pitchFamily="34" charset="0"/>
              </a:rPr>
              <a:t>GenAI</a:t>
            </a:r>
            <a:r>
              <a:rPr lang="en-SG" sz="2000" i="1" dirty="0">
                <a:effectLst/>
                <a:latin typeface="Gill Sans MT" panose="020B0502020104020203" pitchFamily="34" charset="0"/>
                <a:ea typeface="Times New Roman" panose="02020603050405020304" pitchFamily="18" charset="0"/>
                <a:cs typeface="Calibri" panose="020F0502020204030204" pitchFamily="34" charset="0"/>
              </a:rPr>
              <a:t> and then solve it. Your group </a:t>
            </a:r>
            <a:r>
              <a:rPr lang="en-SG" sz="2000" b="1" i="1" dirty="0">
                <a:effectLst/>
                <a:latin typeface="Gill Sans MT" panose="020B0502020104020203" pitchFamily="34" charset="0"/>
                <a:ea typeface="Times New Roman" panose="02020603050405020304" pitchFamily="18" charset="0"/>
                <a:cs typeface="Calibri" panose="020F0502020204030204" pitchFamily="34" charset="0"/>
              </a:rPr>
              <a:t>MUST</a:t>
            </a:r>
            <a:r>
              <a:rPr lang="en-SG" sz="2000" i="1" dirty="0">
                <a:effectLst/>
                <a:latin typeface="Gill Sans MT" panose="020B0502020104020203" pitchFamily="34" charset="0"/>
                <a:ea typeface="Times New Roman" panose="02020603050405020304" pitchFamily="18" charset="0"/>
                <a:cs typeface="Calibri" panose="020F0502020204030204" pitchFamily="34" charset="0"/>
              </a:rPr>
              <a:t> seek </a:t>
            </a:r>
            <a:r>
              <a:rPr lang="en-SG" sz="2000" i="1" dirty="0" err="1">
                <a:effectLst/>
                <a:latin typeface="Gill Sans MT" panose="020B0502020104020203" pitchFamily="34" charset="0"/>
                <a:ea typeface="Times New Roman" panose="02020603050405020304" pitchFamily="18" charset="0"/>
                <a:cs typeface="Calibri" panose="020F0502020204030204" pitchFamily="34" charset="0"/>
              </a:rPr>
              <a:t>GenAI</a:t>
            </a:r>
            <a:r>
              <a:rPr lang="en-SG" sz="2000" i="1" dirty="0">
                <a:effectLst/>
                <a:latin typeface="Gill Sans MT" panose="020B0502020104020203" pitchFamily="34" charset="0"/>
                <a:ea typeface="Times New Roman" panose="02020603050405020304" pitchFamily="18" charset="0"/>
                <a:cs typeface="Calibri" panose="020F0502020204030204" pitchFamily="34" charset="0"/>
              </a:rPr>
              <a:t> support in completing all the activities. </a:t>
            </a:r>
            <a:endParaRPr lang="en-SG" sz="2000" i="1" dirty="0">
              <a:latin typeface="Gill Sans MT" panose="020B0502020104020203" pitchFamily="34" charset="0"/>
              <a:ea typeface="Arial" panose="020B0604020202020204" pitchFamily="34" charset="0"/>
              <a:cs typeface="Calibri" panose="020F0502020204030204" pitchFamily="34" charset="0"/>
            </a:endParaRPr>
          </a:p>
          <a:p>
            <a:pPr algn="just"/>
            <a:r>
              <a:rPr lang="en-SG" sz="2000" dirty="0">
                <a:effectLst/>
                <a:highlight>
                  <a:srgbClr val="FFFFFF"/>
                </a:highlight>
                <a:latin typeface="Gill Sans MT" panose="020B0502020104020203" pitchFamily="34" charset="0"/>
                <a:ea typeface="Times New Roman" panose="02020603050405020304" pitchFamily="18" charset="0"/>
                <a:cs typeface="Calibri" panose="020F0502020204030204" pitchFamily="34" charset="0"/>
              </a:rPr>
              <a:t>This week, groups </a:t>
            </a:r>
            <a:r>
              <a:rPr lang="en-SG" sz="2000" dirty="0">
                <a:effectLst/>
                <a:latin typeface="Gill Sans MT" panose="020B0502020104020203" pitchFamily="34" charset="0"/>
                <a:ea typeface="Times New Roman" panose="02020603050405020304" pitchFamily="18" charset="0"/>
                <a:cs typeface="Calibri" panose="020F0502020204030204" pitchFamily="34" charset="0"/>
              </a:rPr>
              <a:t>will engage in immersive and hands-on </a:t>
            </a:r>
            <a:r>
              <a:rPr lang="en-SG" sz="2000" dirty="0">
                <a:effectLst/>
                <a:highlight>
                  <a:srgbClr val="FFFFFF"/>
                </a:highlight>
                <a:latin typeface="Gill Sans MT" panose="020B0502020104020203" pitchFamily="34" charset="0"/>
                <a:ea typeface="Times New Roman" panose="02020603050405020304" pitchFamily="18" charset="0"/>
                <a:cs typeface="Calibri" panose="020F0502020204030204" pitchFamily="34" charset="0"/>
              </a:rPr>
              <a:t>activities</a:t>
            </a:r>
            <a:r>
              <a:rPr lang="en-SG" sz="2000" dirty="0">
                <a:effectLst/>
                <a:latin typeface="Gill Sans MT" panose="020B0502020104020203" pitchFamily="34" charset="0"/>
                <a:ea typeface="Times New Roman" panose="02020603050405020304" pitchFamily="18" charset="0"/>
                <a:cs typeface="Calibri" panose="020F0502020204030204" pitchFamily="34" charset="0"/>
              </a:rPr>
              <a:t> regarding how to effectively collaborate with </a:t>
            </a:r>
            <a:r>
              <a:rPr lang="en-SG" sz="2000" dirty="0" err="1">
                <a:effectLst/>
                <a:latin typeface="Gill Sans MT" panose="020B0502020104020203" pitchFamily="34" charset="0"/>
                <a:ea typeface="Times New Roman" panose="02020603050405020304" pitchFamily="18" charset="0"/>
                <a:cs typeface="Calibri" panose="020F0502020204030204" pitchFamily="34" charset="0"/>
              </a:rPr>
              <a:t>GenAI</a:t>
            </a:r>
            <a:r>
              <a:rPr lang="en-SG" sz="2000" dirty="0">
                <a:effectLst/>
                <a:latin typeface="Gill Sans MT" panose="020B0502020104020203" pitchFamily="34" charset="0"/>
                <a:ea typeface="Times New Roman" panose="02020603050405020304" pitchFamily="18" charset="0"/>
                <a:cs typeface="Calibri" panose="020F0502020204030204" pitchFamily="34" charset="0"/>
              </a:rPr>
              <a:t> to: </a:t>
            </a:r>
            <a:endParaRPr lang="en-SG" sz="2000" dirty="0">
              <a:effectLst/>
              <a:latin typeface="Times New Roman" panose="02020603050405020304" pitchFamily="18" charset="0"/>
              <a:ea typeface="Times New Roman" panose="02020603050405020304" pitchFamily="18" charset="0"/>
            </a:endParaRPr>
          </a:p>
          <a:p>
            <a:pPr marL="342900" lvl="0" indent="-342900" algn="just">
              <a:buFont typeface="+mj-lt"/>
              <a:buAutoNum type="arabicPeriod"/>
            </a:pPr>
            <a:r>
              <a:rPr lang="en-SG" sz="2000" dirty="0">
                <a:effectLst/>
                <a:latin typeface="Gill Sans MT" panose="020B0502020104020203" pitchFamily="34" charset="0"/>
                <a:ea typeface="Times New Roman" panose="02020603050405020304" pitchFamily="18" charset="0"/>
                <a:cs typeface="Calibri" panose="020F0502020204030204" pitchFamily="34" charset="0"/>
              </a:rPr>
              <a:t>Design a 3D maze that meets the following requirements:</a:t>
            </a:r>
            <a:endParaRPr lang="en-SG" sz="2000" dirty="0">
              <a:effectLst/>
              <a:latin typeface="Times New Roman" panose="02020603050405020304" pitchFamily="18" charset="0"/>
              <a:ea typeface="Times New Roman" panose="02020603050405020304" pitchFamily="18" charset="0"/>
            </a:endParaRPr>
          </a:p>
          <a:p>
            <a:pPr marL="342900" lvl="0" indent="-342900" algn="just">
              <a:buFont typeface="Symbol" panose="05050102010706020507" pitchFamily="18" charset="2"/>
              <a:buChar char=""/>
            </a:pPr>
            <a:r>
              <a:rPr lang="en-SG" sz="2000" dirty="0">
                <a:effectLst/>
                <a:latin typeface="Gill Sans MT" panose="020B0502020104020203" pitchFamily="34" charset="0"/>
                <a:ea typeface="Times New Roman" panose="02020603050405020304" pitchFamily="18" charset="0"/>
              </a:rPr>
              <a:t>The width and the length of the maze should be at least 10 units.</a:t>
            </a:r>
            <a:endParaRPr lang="en-SG" sz="2000" dirty="0">
              <a:effectLst/>
              <a:latin typeface="Times New Roman" panose="02020603050405020304" pitchFamily="18" charset="0"/>
              <a:ea typeface="Times New Roman" panose="02020603050405020304" pitchFamily="18" charset="0"/>
            </a:endParaRPr>
          </a:p>
          <a:p>
            <a:pPr marL="342900" lvl="0" indent="-342900" algn="just">
              <a:buFont typeface="Symbol" panose="05050102010706020507" pitchFamily="18" charset="2"/>
              <a:buChar char=""/>
            </a:pPr>
            <a:r>
              <a:rPr lang="en-SG" sz="2000" dirty="0">
                <a:effectLst/>
                <a:latin typeface="Gill Sans MT" panose="020B0502020104020203" pitchFamily="34" charset="0"/>
                <a:ea typeface="Times New Roman" panose="02020603050405020304" pitchFamily="18" charset="0"/>
              </a:rPr>
              <a:t>The maze should contain all environmental assets (green tree, cherry blossom, rock, block A, block B, river, bridge) </a:t>
            </a:r>
            <a:endParaRPr lang="en-SG" sz="2000" dirty="0">
              <a:effectLst/>
              <a:latin typeface="Times New Roman" panose="02020603050405020304" pitchFamily="18" charset="0"/>
              <a:ea typeface="Times New Roman" panose="02020603050405020304" pitchFamily="18" charset="0"/>
            </a:endParaRPr>
          </a:p>
          <a:p>
            <a:pPr marL="342900" lvl="0" indent="-342900" algn="just">
              <a:buFont typeface="Symbol" panose="05050102010706020507" pitchFamily="18" charset="2"/>
              <a:buChar char=""/>
            </a:pPr>
            <a:r>
              <a:rPr lang="en-SG" sz="2000" dirty="0">
                <a:effectLst/>
                <a:latin typeface="Gill Sans MT" panose="020B0502020104020203" pitchFamily="34" charset="0"/>
                <a:ea typeface="Times New Roman" panose="02020603050405020304" pitchFamily="18" charset="0"/>
              </a:rPr>
              <a:t>Try your best to make the maze challenging but engaging.</a:t>
            </a:r>
            <a:endParaRPr lang="en-SG" sz="2000" dirty="0">
              <a:effectLst/>
              <a:latin typeface="Times New Roman" panose="02020603050405020304" pitchFamily="18" charset="0"/>
              <a:ea typeface="Times New Roman" panose="02020603050405020304" pitchFamily="18" charset="0"/>
            </a:endParaRPr>
          </a:p>
          <a:p>
            <a:pPr marL="342900" lvl="0" indent="-342900" algn="just">
              <a:buFont typeface="Symbol" panose="05050102010706020507" pitchFamily="18" charset="2"/>
              <a:buChar char=""/>
            </a:pPr>
            <a:r>
              <a:rPr lang="en-SG" sz="2000" dirty="0">
                <a:effectLst/>
                <a:latin typeface="Gill Sans MT" panose="020B0502020104020203" pitchFamily="34" charset="0"/>
                <a:ea typeface="Times New Roman" panose="02020603050405020304" pitchFamily="18" charset="0"/>
              </a:rPr>
              <a:t>Optional: the maze can contain two gems (gems need to be collectible in maze solving)</a:t>
            </a:r>
            <a:endParaRPr lang="en-SG" sz="2000" dirty="0">
              <a:effectLst/>
              <a:latin typeface="Times New Roman" panose="02020603050405020304" pitchFamily="18" charset="0"/>
              <a:ea typeface="Times New Roman" panose="02020603050405020304" pitchFamily="18" charset="0"/>
            </a:endParaRPr>
          </a:p>
          <a:p>
            <a:pPr marL="342900" lvl="0" indent="-342900">
              <a:buFont typeface="+mj-lt"/>
              <a:buAutoNum type="arabicPeriod"/>
            </a:pPr>
            <a:r>
              <a:rPr lang="en-SG" sz="2000" dirty="0">
                <a:effectLst/>
                <a:latin typeface="Gill Sans MT" panose="020B0502020104020203" pitchFamily="34" charset="0"/>
                <a:ea typeface="Times New Roman" panose="02020603050405020304" pitchFamily="18" charset="0"/>
                <a:cs typeface="Calibri" panose="020F0502020204030204" pitchFamily="34" charset="0"/>
              </a:rPr>
              <a:t>After finishing the maze creation, each group will need to solve their own maze using </a:t>
            </a:r>
            <a:r>
              <a:rPr lang="en-SG" sz="2000" dirty="0" err="1">
                <a:effectLst/>
                <a:latin typeface="Gill Sans MT" panose="020B0502020104020203" pitchFamily="34" charset="0"/>
                <a:ea typeface="Times New Roman" panose="02020603050405020304" pitchFamily="18" charset="0"/>
                <a:cs typeface="Calibri" panose="020F0502020204030204" pitchFamily="34" charset="0"/>
              </a:rPr>
              <a:t>GenAI</a:t>
            </a:r>
            <a:r>
              <a:rPr lang="en-SG" sz="2000" dirty="0">
                <a:effectLst/>
                <a:latin typeface="Gill Sans MT" panose="020B0502020104020203" pitchFamily="34" charset="0"/>
                <a:ea typeface="Times New Roman" panose="02020603050405020304" pitchFamily="18" charset="0"/>
                <a:cs typeface="Calibri" panose="020F0502020204030204" pitchFamily="34" charset="0"/>
              </a:rPr>
              <a:t>. </a:t>
            </a:r>
            <a:endParaRPr lang="en-SG" sz="2000" dirty="0">
              <a:effectLst/>
              <a:latin typeface="Times New Roman" panose="02020603050405020304" pitchFamily="18" charset="0"/>
              <a:ea typeface="Times New Roman" panose="02020603050405020304" pitchFamily="18" charset="0"/>
            </a:endParaRPr>
          </a:p>
          <a:p>
            <a:r>
              <a:rPr lang="en-SG" sz="2000" dirty="0">
                <a:effectLst/>
                <a:latin typeface="Gill Sans MT" panose="020B0502020104020203" pitchFamily="34" charset="0"/>
                <a:ea typeface="Times New Roman" panose="02020603050405020304" pitchFamily="18" charset="0"/>
                <a:cs typeface="Calibri" panose="020F0502020204030204" pitchFamily="34" charset="0"/>
              </a:rPr>
              <a:t> </a:t>
            </a:r>
            <a:endParaRPr lang="en-SG" sz="2000" dirty="0">
              <a:effectLst/>
              <a:latin typeface="Times New Roman" panose="02020603050405020304" pitchFamily="18" charset="0"/>
              <a:ea typeface="Times New Roman" panose="02020603050405020304" pitchFamily="18" charset="0"/>
            </a:endParaRPr>
          </a:p>
          <a:p>
            <a:r>
              <a:rPr lang="en-SG" sz="2000" dirty="0">
                <a:effectLst/>
                <a:latin typeface="Gill Sans MT" panose="020B0502020104020203" pitchFamily="34" charset="0"/>
                <a:ea typeface="Times New Roman" panose="02020603050405020304" pitchFamily="18" charset="0"/>
                <a:cs typeface="Calibri" panose="020F0502020204030204" pitchFamily="34" charset="0"/>
              </a:rPr>
              <a:t>At the end of the assignment, students will learn the fundamentals of prompt engineering, the strengths, and weaknesses of </a:t>
            </a:r>
            <a:r>
              <a:rPr lang="en-SG" sz="2000" dirty="0" err="1">
                <a:effectLst/>
                <a:latin typeface="Gill Sans MT" panose="020B0502020104020203" pitchFamily="34" charset="0"/>
                <a:ea typeface="Times New Roman" panose="02020603050405020304" pitchFamily="18" charset="0"/>
                <a:cs typeface="Calibri" panose="020F0502020204030204" pitchFamily="34" charset="0"/>
              </a:rPr>
              <a:t>GenAI</a:t>
            </a:r>
            <a:r>
              <a:rPr lang="en-SG" sz="2000" dirty="0">
                <a:effectLst/>
                <a:latin typeface="Gill Sans MT" panose="020B0502020104020203" pitchFamily="34" charset="0"/>
                <a:ea typeface="Times New Roman" panose="02020603050405020304" pitchFamily="18" charset="0"/>
                <a:cs typeface="Calibri" panose="020F0502020204030204" pitchFamily="34" charset="0"/>
              </a:rPr>
              <a:t>, and be able to critically evaluate the accuracy of </a:t>
            </a:r>
            <a:r>
              <a:rPr lang="en-SG" sz="2000" dirty="0" err="1">
                <a:effectLst/>
                <a:latin typeface="Gill Sans MT" panose="020B0502020104020203" pitchFamily="34" charset="0"/>
                <a:ea typeface="Times New Roman" panose="02020603050405020304" pitchFamily="18" charset="0"/>
                <a:cs typeface="Calibri" panose="020F0502020204030204" pitchFamily="34" charset="0"/>
              </a:rPr>
              <a:t>GenAI’s</a:t>
            </a:r>
            <a:r>
              <a:rPr lang="en-SG" sz="2000" dirty="0">
                <a:effectLst/>
                <a:latin typeface="Gill Sans MT" panose="020B0502020104020203" pitchFamily="34" charset="0"/>
                <a:ea typeface="Times New Roman" panose="02020603050405020304" pitchFamily="18" charset="0"/>
                <a:cs typeface="Calibri" panose="020F0502020204030204" pitchFamily="34" charset="0"/>
              </a:rPr>
              <a:t> outputs.</a:t>
            </a:r>
            <a:endParaRPr lang="en-SG" sz="1400" dirty="0">
              <a:effectLst/>
              <a:latin typeface="Gill Sans MT" panose="020B0502020104020203" pitchFamily="34" charset="0"/>
              <a:ea typeface="Arial" panose="020B0604020202020204" pitchFamily="34" charset="0"/>
            </a:endParaRPr>
          </a:p>
        </p:txBody>
      </p:sp>
    </p:spTree>
    <p:extLst>
      <p:ext uri="{BB962C8B-B14F-4D97-AF65-F5344CB8AC3E}">
        <p14:creationId xmlns:p14="http://schemas.microsoft.com/office/powerpoint/2010/main" val="11451721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262;p43">
            <a:extLst>
              <a:ext uri="{FF2B5EF4-FFF2-40B4-BE49-F238E27FC236}">
                <a16:creationId xmlns:a16="http://schemas.microsoft.com/office/drawing/2014/main" id="{2910E3B0-B250-3184-04EA-52D895047518}"/>
              </a:ext>
            </a:extLst>
          </p:cNvPr>
          <p:cNvSpPr txBox="1">
            <a:spLocks/>
          </p:cNvSpPr>
          <p:nvPr/>
        </p:nvSpPr>
        <p:spPr>
          <a:xfrm>
            <a:off x="1751897" y="405156"/>
            <a:ext cx="8488970" cy="596900"/>
          </a:xfrm>
          <a:prstGeom prst="rect">
            <a:avLst/>
          </a:prstGeom>
        </p:spPr>
        <p:txBody>
          <a:bodyPr vert="horz" lIns="0" tIns="0" rIns="91440" bIns="46800" rtlCol="0" anchor="t">
            <a:noAutofit/>
          </a:bodyPr>
          <a:lstStyle>
            <a:lvl1pPr algn="l" defTabSz="914400" rtl="0" eaLnBrk="1" latinLnBrk="0" hangingPunct="1">
              <a:lnSpc>
                <a:spcPct val="90000"/>
              </a:lnSpc>
              <a:spcBef>
                <a:spcPct val="0"/>
              </a:spcBef>
              <a:buNone/>
              <a:defRPr sz="3800" b="1" kern="1200">
                <a:solidFill>
                  <a:schemeClr val="tx1"/>
                </a:solidFill>
                <a:latin typeface="Arial" panose="020B0604020202020204" pitchFamily="34" charset="0"/>
                <a:ea typeface="+mj-ea"/>
                <a:cs typeface="Arial" panose="020B0604020202020204" pitchFamily="34" charset="0"/>
              </a:defRPr>
            </a:lvl1pPr>
          </a:lstStyle>
          <a:p>
            <a:pPr fontAlgn="auto">
              <a:lnSpc>
                <a:spcPct val="100000"/>
              </a:lnSpc>
              <a:spcAft>
                <a:spcPts val="0"/>
              </a:spcAft>
            </a:pPr>
            <a:r>
              <a:rPr lang="en-US" sz="3600" dirty="0">
                <a:latin typeface="Gill Sans MT" panose="020B0502020104020203" pitchFamily="34" charset="0"/>
              </a:rPr>
              <a:t>Challenges in AI – “Black Box Nature”</a:t>
            </a:r>
          </a:p>
          <a:p>
            <a:pPr fontAlgn="auto">
              <a:lnSpc>
                <a:spcPct val="100000"/>
              </a:lnSpc>
              <a:spcAft>
                <a:spcPts val="0"/>
              </a:spcAft>
            </a:pPr>
            <a:endParaRPr lang="en-US" sz="3600" dirty="0">
              <a:latin typeface="Gill Sans MT" panose="020B0502020104020203" pitchFamily="34" charset="0"/>
            </a:endParaRPr>
          </a:p>
        </p:txBody>
      </p:sp>
      <p:sp>
        <p:nvSpPr>
          <p:cNvPr id="3" name="Oval 2">
            <a:extLst>
              <a:ext uri="{FF2B5EF4-FFF2-40B4-BE49-F238E27FC236}">
                <a16:creationId xmlns:a16="http://schemas.microsoft.com/office/drawing/2014/main" id="{24E60F40-E731-FD53-3F73-B414B021706C}"/>
              </a:ext>
            </a:extLst>
          </p:cNvPr>
          <p:cNvSpPr/>
          <p:nvPr/>
        </p:nvSpPr>
        <p:spPr>
          <a:xfrm>
            <a:off x="4028350" y="1662680"/>
            <a:ext cx="3916901" cy="3828114"/>
          </a:xfrm>
          <a:prstGeom prst="ellipse">
            <a:avLst/>
          </a:prstGeom>
          <a:solidFill>
            <a:srgbClr val="A5247F"/>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SG" dirty="0">
                <a:latin typeface="Gill Sans MT" panose="020B0502020104020203" pitchFamily="34" charset="0"/>
                <a:cs typeface="Arial" panose="020B0604020202020204" pitchFamily="34" charset="0"/>
              </a:rPr>
              <a:t>Machine Learning Models</a:t>
            </a:r>
          </a:p>
          <a:p>
            <a:pPr algn="ctr"/>
            <a:r>
              <a:rPr lang="en-SG" dirty="0">
                <a:latin typeface="Gill Sans MT" panose="020B0502020104020203" pitchFamily="34" charset="0"/>
                <a:cs typeface="Arial" panose="020B0604020202020204" pitchFamily="34" charset="0"/>
              </a:rPr>
              <a:t>(Example: Support Vector Machines, Random Forest, Neural Networks)</a:t>
            </a:r>
          </a:p>
        </p:txBody>
      </p:sp>
      <p:cxnSp>
        <p:nvCxnSpPr>
          <p:cNvPr id="4" name="Straight Arrow Connector 3">
            <a:extLst>
              <a:ext uri="{FF2B5EF4-FFF2-40B4-BE49-F238E27FC236}">
                <a16:creationId xmlns:a16="http://schemas.microsoft.com/office/drawing/2014/main" id="{B439CE48-0873-500A-3C9B-E6B94B7B671A}"/>
              </a:ext>
            </a:extLst>
          </p:cNvPr>
          <p:cNvCxnSpPr>
            <a:cxnSpLocks/>
          </p:cNvCxnSpPr>
          <p:nvPr/>
        </p:nvCxnSpPr>
        <p:spPr>
          <a:xfrm>
            <a:off x="2125683" y="2241242"/>
            <a:ext cx="1851866" cy="74802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8E9CC424-ED15-1736-B7BF-CDAE647BBC82}"/>
              </a:ext>
            </a:extLst>
          </p:cNvPr>
          <p:cNvCxnSpPr>
            <a:cxnSpLocks/>
          </p:cNvCxnSpPr>
          <p:nvPr/>
        </p:nvCxnSpPr>
        <p:spPr>
          <a:xfrm>
            <a:off x="2113808" y="3579254"/>
            <a:ext cx="1785321"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AAD1F325-0FF6-4D8A-300F-B770C926CA8C}"/>
              </a:ext>
            </a:extLst>
          </p:cNvPr>
          <p:cNvCxnSpPr>
            <a:cxnSpLocks/>
          </p:cNvCxnSpPr>
          <p:nvPr/>
        </p:nvCxnSpPr>
        <p:spPr>
          <a:xfrm flipV="1">
            <a:off x="2173184" y="4167416"/>
            <a:ext cx="1784268" cy="6913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3EECF0B5-839C-CF1C-E25E-C934C6936043}"/>
              </a:ext>
            </a:extLst>
          </p:cNvPr>
          <p:cNvSpPr txBox="1"/>
          <p:nvPr/>
        </p:nvSpPr>
        <p:spPr>
          <a:xfrm>
            <a:off x="990513" y="1884230"/>
            <a:ext cx="1764068" cy="400110"/>
          </a:xfrm>
          <a:prstGeom prst="rect">
            <a:avLst/>
          </a:prstGeom>
          <a:noFill/>
        </p:spPr>
        <p:txBody>
          <a:bodyPr wrap="square" rtlCol="0">
            <a:spAutoFit/>
          </a:bodyPr>
          <a:lstStyle/>
          <a:p>
            <a:r>
              <a:rPr lang="en-SG" sz="2000" b="1" dirty="0">
                <a:latin typeface="Gill Sans MT" panose="020B0502020104020203" pitchFamily="34" charset="0"/>
                <a:cs typeface="Arial" panose="020B0604020202020204" pitchFamily="34" charset="0"/>
              </a:rPr>
              <a:t>Input X</a:t>
            </a:r>
          </a:p>
        </p:txBody>
      </p:sp>
      <p:sp>
        <p:nvSpPr>
          <p:cNvPr id="8" name="TextBox 7">
            <a:extLst>
              <a:ext uri="{FF2B5EF4-FFF2-40B4-BE49-F238E27FC236}">
                <a16:creationId xmlns:a16="http://schemas.microsoft.com/office/drawing/2014/main" id="{C1388FB5-F7FD-B068-C2DA-47BAD24D4209}"/>
              </a:ext>
            </a:extLst>
          </p:cNvPr>
          <p:cNvSpPr txBox="1"/>
          <p:nvPr/>
        </p:nvSpPr>
        <p:spPr>
          <a:xfrm>
            <a:off x="990513" y="3357589"/>
            <a:ext cx="1522768" cy="400110"/>
          </a:xfrm>
          <a:prstGeom prst="rect">
            <a:avLst/>
          </a:prstGeom>
          <a:noFill/>
        </p:spPr>
        <p:txBody>
          <a:bodyPr wrap="square" rtlCol="0">
            <a:spAutoFit/>
          </a:bodyPr>
          <a:lstStyle/>
          <a:p>
            <a:r>
              <a:rPr lang="en-SG" sz="2000" b="1" dirty="0">
                <a:latin typeface="Gill Sans MT" panose="020B0502020104020203" pitchFamily="34" charset="0"/>
                <a:cs typeface="Arial" panose="020B0604020202020204" pitchFamily="34" charset="0"/>
              </a:rPr>
              <a:t>Input Y</a:t>
            </a:r>
          </a:p>
        </p:txBody>
      </p:sp>
      <p:sp>
        <p:nvSpPr>
          <p:cNvPr id="9" name="TextBox 8">
            <a:extLst>
              <a:ext uri="{FF2B5EF4-FFF2-40B4-BE49-F238E27FC236}">
                <a16:creationId xmlns:a16="http://schemas.microsoft.com/office/drawing/2014/main" id="{D2E8CAE1-2C06-6CF7-98D7-B9E24014C8A6}"/>
              </a:ext>
            </a:extLst>
          </p:cNvPr>
          <p:cNvSpPr txBox="1"/>
          <p:nvPr/>
        </p:nvSpPr>
        <p:spPr>
          <a:xfrm>
            <a:off x="9842221" y="3340150"/>
            <a:ext cx="1203665" cy="372862"/>
          </a:xfrm>
          <a:prstGeom prst="rect">
            <a:avLst/>
          </a:prstGeom>
          <a:noFill/>
        </p:spPr>
        <p:txBody>
          <a:bodyPr wrap="square" rtlCol="0">
            <a:spAutoFit/>
          </a:bodyPr>
          <a:lstStyle/>
          <a:p>
            <a:r>
              <a:rPr lang="en-SG" b="1" dirty="0">
                <a:latin typeface="Gill Sans MT" panose="020B0502020104020203" pitchFamily="34" charset="0"/>
                <a:cs typeface="Arial" panose="020B0604020202020204" pitchFamily="34" charset="0"/>
              </a:rPr>
              <a:t>Output S</a:t>
            </a:r>
          </a:p>
        </p:txBody>
      </p:sp>
      <p:sp>
        <p:nvSpPr>
          <p:cNvPr id="10" name="TextBox 9">
            <a:extLst>
              <a:ext uri="{FF2B5EF4-FFF2-40B4-BE49-F238E27FC236}">
                <a16:creationId xmlns:a16="http://schemas.microsoft.com/office/drawing/2014/main" id="{C8C88894-E23D-1D66-CD55-2D31F2FE2104}"/>
              </a:ext>
            </a:extLst>
          </p:cNvPr>
          <p:cNvSpPr txBox="1"/>
          <p:nvPr/>
        </p:nvSpPr>
        <p:spPr>
          <a:xfrm>
            <a:off x="991993" y="4760746"/>
            <a:ext cx="2105488" cy="400110"/>
          </a:xfrm>
          <a:prstGeom prst="rect">
            <a:avLst/>
          </a:prstGeom>
          <a:noFill/>
        </p:spPr>
        <p:txBody>
          <a:bodyPr wrap="square" rtlCol="0">
            <a:spAutoFit/>
          </a:bodyPr>
          <a:lstStyle/>
          <a:p>
            <a:r>
              <a:rPr lang="en-SG" sz="2000" b="1" dirty="0">
                <a:latin typeface="Gill Sans MT" panose="020B0502020104020203" pitchFamily="34" charset="0"/>
                <a:cs typeface="Arial" panose="020B0604020202020204" pitchFamily="34" charset="0"/>
              </a:rPr>
              <a:t>Input Z</a:t>
            </a:r>
          </a:p>
        </p:txBody>
      </p:sp>
      <p:cxnSp>
        <p:nvCxnSpPr>
          <p:cNvPr id="11" name="Straight Arrow Connector 10">
            <a:extLst>
              <a:ext uri="{FF2B5EF4-FFF2-40B4-BE49-F238E27FC236}">
                <a16:creationId xmlns:a16="http://schemas.microsoft.com/office/drawing/2014/main" id="{DB9A34AD-DF7B-55F2-8D28-BB26C5E01808}"/>
              </a:ext>
            </a:extLst>
          </p:cNvPr>
          <p:cNvCxnSpPr>
            <a:cxnSpLocks/>
          </p:cNvCxnSpPr>
          <p:nvPr/>
        </p:nvCxnSpPr>
        <p:spPr>
          <a:xfrm>
            <a:off x="8075221" y="3541154"/>
            <a:ext cx="171848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62D92C9F-75D3-8A7C-1325-DC42751F6A4C}"/>
              </a:ext>
            </a:extLst>
          </p:cNvPr>
          <p:cNvSpPr/>
          <p:nvPr/>
        </p:nvSpPr>
        <p:spPr>
          <a:xfrm>
            <a:off x="4229252" y="1819189"/>
            <a:ext cx="3515096" cy="3515096"/>
          </a:xfrm>
          <a:prstGeom prst="ellipse">
            <a:avLst/>
          </a:prstGeom>
          <a:no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sp>
        <p:nvSpPr>
          <p:cNvPr id="13" name="Rectangle: Rounded Corners 20">
            <a:extLst>
              <a:ext uri="{FF2B5EF4-FFF2-40B4-BE49-F238E27FC236}">
                <a16:creationId xmlns:a16="http://schemas.microsoft.com/office/drawing/2014/main" id="{2D7EAEA8-AE48-187E-1946-263712BCCAD3}"/>
              </a:ext>
            </a:extLst>
          </p:cNvPr>
          <p:cNvSpPr/>
          <p:nvPr/>
        </p:nvSpPr>
        <p:spPr>
          <a:xfrm>
            <a:off x="3468414" y="2591461"/>
            <a:ext cx="5109528" cy="2101933"/>
          </a:xfrm>
          <a:prstGeom prst="roundRect">
            <a:avLst>
              <a:gd name="adj" fmla="val 12712"/>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Arial" panose="020B0604020202020204" pitchFamily="34" charset="0"/>
              <a:buChar char="•"/>
            </a:pPr>
            <a:r>
              <a:rPr lang="en-SG" dirty="0">
                <a:latin typeface="Gill Sans MT" panose="020B0502020104020203" pitchFamily="34" charset="0"/>
                <a:cs typeface="Arial" panose="020B0604020202020204" pitchFamily="34" charset="0"/>
              </a:rPr>
              <a:t>How do we know if the output is accurate?</a:t>
            </a:r>
          </a:p>
          <a:p>
            <a:pPr marL="342900" indent="-342900">
              <a:buFont typeface="Arial" panose="020B0604020202020204" pitchFamily="34" charset="0"/>
              <a:buChar char="•"/>
            </a:pPr>
            <a:r>
              <a:rPr lang="en-SG" dirty="0">
                <a:latin typeface="Gill Sans MT" panose="020B0502020104020203" pitchFamily="34" charset="0"/>
                <a:cs typeface="Arial" panose="020B0604020202020204" pitchFamily="34" charset="0"/>
              </a:rPr>
              <a:t>Do we understand how the outcomes are being derived? </a:t>
            </a:r>
          </a:p>
          <a:p>
            <a:pPr marL="342900" indent="-342900">
              <a:buFont typeface="Arial" panose="020B0604020202020204" pitchFamily="34" charset="0"/>
              <a:buChar char="•"/>
            </a:pPr>
            <a:r>
              <a:rPr lang="en-SG" dirty="0">
                <a:latin typeface="Gill Sans MT" panose="020B0502020104020203" pitchFamily="34" charset="0"/>
                <a:cs typeface="Arial" panose="020B0604020202020204" pitchFamily="34" charset="0"/>
              </a:rPr>
              <a:t>Can we justify the predicted outcome?</a:t>
            </a:r>
          </a:p>
        </p:txBody>
      </p:sp>
    </p:spTree>
    <p:extLst>
      <p:ext uri="{BB962C8B-B14F-4D97-AF65-F5344CB8AC3E}">
        <p14:creationId xmlns:p14="http://schemas.microsoft.com/office/powerpoint/2010/main" val="605357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1000" fill="hold"/>
                                        <p:tgtEl>
                                          <p:spTgt spid="13"/>
                                        </p:tgtEl>
                                        <p:attrNameLst>
                                          <p:attrName>ppt_w</p:attrName>
                                        </p:attrNameLst>
                                      </p:cBhvr>
                                      <p:tavLst>
                                        <p:tav tm="0">
                                          <p:val>
                                            <p:fltVal val="0"/>
                                          </p:val>
                                        </p:tav>
                                        <p:tav tm="100000">
                                          <p:val>
                                            <p:strVal val="#ppt_w"/>
                                          </p:val>
                                        </p:tav>
                                      </p:tavLst>
                                    </p:anim>
                                    <p:anim calcmode="lin" valueType="num">
                                      <p:cBhvr>
                                        <p:cTn id="8" dur="1000" fill="hold"/>
                                        <p:tgtEl>
                                          <p:spTgt spid="13"/>
                                        </p:tgtEl>
                                        <p:attrNameLst>
                                          <p:attrName>ppt_h</p:attrName>
                                        </p:attrNameLst>
                                      </p:cBhvr>
                                      <p:tavLst>
                                        <p:tav tm="0">
                                          <p:val>
                                            <p:fltVal val="0"/>
                                          </p:val>
                                        </p:tav>
                                        <p:tav tm="100000">
                                          <p:val>
                                            <p:strVal val="#ppt_h"/>
                                          </p:val>
                                        </p:tav>
                                      </p:tavLst>
                                    </p:anim>
                                    <p:animEffect transition="in" filter="fade">
                                      <p:cBhvr>
                                        <p:cTn id="9"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262;p43">
            <a:extLst>
              <a:ext uri="{FF2B5EF4-FFF2-40B4-BE49-F238E27FC236}">
                <a16:creationId xmlns:a16="http://schemas.microsoft.com/office/drawing/2014/main" id="{1DE85AC7-F49D-A85F-30B6-F72F0B64E62E}"/>
              </a:ext>
            </a:extLst>
          </p:cNvPr>
          <p:cNvSpPr txBox="1">
            <a:spLocks/>
          </p:cNvSpPr>
          <p:nvPr/>
        </p:nvSpPr>
        <p:spPr>
          <a:xfrm>
            <a:off x="139210" y="329065"/>
            <a:ext cx="11526315" cy="505691"/>
          </a:xfrm>
          <a:prstGeom prst="rect">
            <a:avLst/>
          </a:prstGeom>
        </p:spPr>
        <p:txBody>
          <a:bodyPr vert="horz" lIns="0" tIns="0" rIns="91440" bIns="46800" rtlCol="0" anchor="t">
            <a:noAutofit/>
          </a:bodyPr>
          <a:lstStyle>
            <a:lvl1pPr algn="l" defTabSz="914400" rtl="0" eaLnBrk="1" latinLnBrk="0" hangingPunct="1">
              <a:lnSpc>
                <a:spcPct val="90000"/>
              </a:lnSpc>
              <a:spcBef>
                <a:spcPct val="0"/>
              </a:spcBef>
              <a:buNone/>
              <a:defRPr sz="3800" b="1" kern="1200">
                <a:solidFill>
                  <a:schemeClr val="tx1"/>
                </a:solidFill>
                <a:latin typeface="Arial" panose="020B0604020202020204" pitchFamily="34" charset="0"/>
                <a:ea typeface="+mj-ea"/>
                <a:cs typeface="Arial" panose="020B0604020202020204" pitchFamily="34" charset="0"/>
              </a:defRPr>
            </a:lvl1pPr>
          </a:lstStyle>
          <a:p>
            <a:pPr algn="ctr" fontAlgn="auto">
              <a:lnSpc>
                <a:spcPct val="100000"/>
              </a:lnSpc>
              <a:spcAft>
                <a:spcPts val="0"/>
              </a:spcAft>
            </a:pPr>
            <a:r>
              <a:rPr lang="en-US" sz="2800" dirty="0">
                <a:latin typeface="Gill Sans MT" panose="020B0502020104020203" pitchFamily="34" charset="0"/>
              </a:rPr>
              <a:t>Generative AI based –Concerns</a:t>
            </a:r>
            <a:endParaRPr lang="en-US" sz="2800" b="0" dirty="0">
              <a:latin typeface="Gill Sans MT" panose="020B0502020104020203" pitchFamily="34" charset="0"/>
            </a:endParaRPr>
          </a:p>
        </p:txBody>
      </p:sp>
      <p:sp>
        <p:nvSpPr>
          <p:cNvPr id="4" name="TextBox 3">
            <a:extLst>
              <a:ext uri="{FF2B5EF4-FFF2-40B4-BE49-F238E27FC236}">
                <a16:creationId xmlns:a16="http://schemas.microsoft.com/office/drawing/2014/main" id="{BE7981E1-65E5-4E78-AF25-4540A88D5891}"/>
              </a:ext>
            </a:extLst>
          </p:cNvPr>
          <p:cNvSpPr txBox="1"/>
          <p:nvPr/>
        </p:nvSpPr>
        <p:spPr>
          <a:xfrm>
            <a:off x="481263" y="1366788"/>
            <a:ext cx="11386686" cy="2121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SG" b="0" i="0" dirty="0">
                <a:effectLst/>
                <a:latin typeface="Gill Sans MT" panose="020B0502020104020203" pitchFamily="34" charset="0"/>
              </a:rPr>
              <a:t>Generative AI’s popularity is accompanied by following concerns,</a:t>
            </a:r>
          </a:p>
          <a:p>
            <a:pPr marL="742950" lvl="1" indent="-285750">
              <a:lnSpc>
                <a:spcPct val="150000"/>
              </a:lnSpc>
              <a:buFont typeface="Wingdings" panose="05000000000000000000" pitchFamily="2" charset="2"/>
              <a:buChar char="Ø"/>
            </a:pPr>
            <a:r>
              <a:rPr lang="en-SG" dirty="0">
                <a:latin typeface="Gill Sans MT" panose="020B0502020104020203" pitchFamily="34" charset="0"/>
              </a:rPr>
              <a:t>E</a:t>
            </a:r>
            <a:r>
              <a:rPr lang="en-SG" b="0" i="0" dirty="0">
                <a:effectLst/>
                <a:latin typeface="Gill Sans MT" panose="020B0502020104020203" pitchFamily="34" charset="0"/>
              </a:rPr>
              <a:t>thics, misuse, and quality control. Because it is trained on existing sources, including those that are unverified on the internet, generative AI can provide misleading, inaccurate, and fake information. </a:t>
            </a:r>
            <a:endParaRPr lang="en-SG" dirty="0">
              <a:latin typeface="Gill Sans MT" panose="020B0502020104020203" pitchFamily="34" charset="0"/>
            </a:endParaRPr>
          </a:p>
          <a:p>
            <a:pPr marL="742950" lvl="1" indent="-285750">
              <a:lnSpc>
                <a:spcPct val="150000"/>
              </a:lnSpc>
              <a:buFont typeface="Wingdings" panose="05000000000000000000" pitchFamily="2" charset="2"/>
              <a:buChar char="Ø"/>
            </a:pPr>
            <a:r>
              <a:rPr lang="en-SG" b="0" i="0" dirty="0">
                <a:effectLst/>
                <a:latin typeface="Gill Sans MT" panose="020B0502020104020203" pitchFamily="34" charset="0"/>
              </a:rPr>
              <a:t>Even when a source is provided, that source might have incorrect information or may be falsely linked. </a:t>
            </a:r>
          </a:p>
          <a:p>
            <a:pPr marL="742950" lvl="1" indent="-285750">
              <a:lnSpc>
                <a:spcPct val="150000"/>
              </a:lnSpc>
              <a:buFont typeface="Wingdings" panose="05000000000000000000" pitchFamily="2" charset="2"/>
              <a:buChar char="Ø"/>
            </a:pPr>
            <a:r>
              <a:rPr lang="en-SG" b="0" i="0" dirty="0">
                <a:effectLst/>
                <a:latin typeface="Gill Sans MT" panose="020B0502020104020203" pitchFamily="34" charset="0"/>
              </a:rPr>
              <a:t>Falsified information can make it easier to impersonate people for cyber-attacks.</a:t>
            </a:r>
            <a:endParaRPr lang="en-SG" dirty="0">
              <a:latin typeface="Gill Sans MT" panose="020B0502020104020203" pitchFamily="34" charset="0"/>
            </a:endParaRPr>
          </a:p>
        </p:txBody>
      </p:sp>
      <p:sp>
        <p:nvSpPr>
          <p:cNvPr id="6" name="TextBox 5">
            <a:extLst>
              <a:ext uri="{FF2B5EF4-FFF2-40B4-BE49-F238E27FC236}">
                <a16:creationId xmlns:a16="http://schemas.microsoft.com/office/drawing/2014/main" id="{0E8A3AC6-6757-982A-A42F-A04C54ECD21D}"/>
              </a:ext>
            </a:extLst>
          </p:cNvPr>
          <p:cNvSpPr txBox="1"/>
          <p:nvPr/>
        </p:nvSpPr>
        <p:spPr>
          <a:xfrm>
            <a:off x="2059806" y="4157395"/>
            <a:ext cx="7257449" cy="1077218"/>
          </a:xfrm>
          <a:prstGeom prst="rect">
            <a:avLst/>
          </a:prstGeom>
          <a:noFill/>
        </p:spPr>
        <p:txBody>
          <a:bodyPr wrap="square">
            <a:spAutoFit/>
          </a:bodyPr>
          <a:lstStyle/>
          <a:p>
            <a:pPr algn="ctr"/>
            <a:r>
              <a:rPr lang="en-SG" sz="3200" b="0" i="0" dirty="0">
                <a:effectLst/>
                <a:latin typeface="Gill Sans MT" panose="020B0502020104020203" pitchFamily="34" charset="0"/>
              </a:rPr>
              <a:t>So, what could be the solutions to these concerns? Any thoughts?</a:t>
            </a:r>
            <a:endParaRPr lang="en-SG" sz="3200" dirty="0">
              <a:latin typeface="Gill Sans MT" panose="020B0502020104020203" pitchFamily="34" charset="0"/>
            </a:endParaRPr>
          </a:p>
        </p:txBody>
      </p:sp>
    </p:spTree>
    <p:extLst>
      <p:ext uri="{BB962C8B-B14F-4D97-AF65-F5344CB8AC3E}">
        <p14:creationId xmlns:p14="http://schemas.microsoft.com/office/powerpoint/2010/main" val="20245997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36D5D24F-475B-9F00-D28E-A3583C69D02F}"/>
              </a:ext>
            </a:extLst>
          </p:cNvPr>
          <p:cNvGrpSpPr/>
          <p:nvPr/>
        </p:nvGrpSpPr>
        <p:grpSpPr>
          <a:xfrm>
            <a:off x="-160020" y="0"/>
            <a:ext cx="11555730" cy="6858000"/>
            <a:chOff x="1271464" y="188640"/>
            <a:chExt cx="8784976" cy="6552728"/>
          </a:xfrm>
        </p:grpSpPr>
        <p:sp>
          <p:nvSpPr>
            <p:cNvPr id="11" name="Rounded Rectangle 10"/>
            <p:cNvSpPr/>
            <p:nvPr/>
          </p:nvSpPr>
          <p:spPr>
            <a:xfrm>
              <a:off x="1631504" y="188640"/>
              <a:ext cx="8424936" cy="6120680"/>
            </a:xfrm>
            <a:prstGeom prst="round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2400">
                <a:latin typeface="Palatino Linotype" panose="02040502050505030304" pitchFamily="18" charset="0"/>
              </a:endParaRPr>
            </a:p>
          </p:txBody>
        </p:sp>
        <p:sp>
          <p:nvSpPr>
            <p:cNvPr id="12" name="Rectangle 11"/>
            <p:cNvSpPr/>
            <p:nvPr/>
          </p:nvSpPr>
          <p:spPr>
            <a:xfrm>
              <a:off x="1995526" y="548680"/>
              <a:ext cx="7700874" cy="10801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SG" sz="2400" b="1" dirty="0">
                  <a:solidFill>
                    <a:schemeClr val="tx1"/>
                  </a:solidFill>
                  <a:latin typeface="Gill Sans MT" panose="020B0502020104020203" pitchFamily="34" charset="0"/>
                </a:rPr>
                <a:t>Artificial Intelligence (AI)</a:t>
              </a:r>
            </a:p>
            <a:p>
              <a:r>
                <a:rPr lang="en-SG" sz="2000" dirty="0">
                  <a:solidFill>
                    <a:schemeClr val="tx1"/>
                  </a:solidFill>
                  <a:latin typeface="Gill Sans MT" panose="020B0502020104020203" pitchFamily="34" charset="0"/>
                </a:rPr>
                <a:t>Computers to perform tasks that required human intelligence (mimic human behaviour) </a:t>
              </a:r>
            </a:p>
          </p:txBody>
        </p:sp>
        <p:sp>
          <p:nvSpPr>
            <p:cNvPr id="13" name="Rounded Rectangle 12"/>
            <p:cNvSpPr/>
            <p:nvPr/>
          </p:nvSpPr>
          <p:spPr>
            <a:xfrm>
              <a:off x="3215680" y="1916832"/>
              <a:ext cx="6795926" cy="4355324"/>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2400">
                <a:latin typeface="Palatino Linotype" panose="02040502050505030304" pitchFamily="18" charset="0"/>
              </a:endParaRPr>
            </a:p>
          </p:txBody>
        </p:sp>
        <p:sp>
          <p:nvSpPr>
            <p:cNvPr id="14" name="Rectangle 13"/>
            <p:cNvSpPr/>
            <p:nvPr/>
          </p:nvSpPr>
          <p:spPr>
            <a:xfrm>
              <a:off x="3440533" y="2267744"/>
              <a:ext cx="6039843" cy="8012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2400" b="1" dirty="0">
                  <a:solidFill>
                    <a:schemeClr val="tx1"/>
                  </a:solidFill>
                  <a:latin typeface="Gill Sans MT" panose="020B0502020104020203" pitchFamily="34" charset="0"/>
                </a:rPr>
                <a:t>Machine Learning (ML)</a:t>
              </a:r>
            </a:p>
            <a:p>
              <a:r>
                <a:rPr lang="en-SG" sz="2000" dirty="0">
                  <a:solidFill>
                    <a:schemeClr val="tx1"/>
                  </a:solidFill>
                  <a:latin typeface="Gill Sans MT" panose="020B0502020104020203" pitchFamily="34" charset="0"/>
                </a:rPr>
                <a:t>Computers to learn from examples (mimic human learning)</a:t>
              </a:r>
            </a:p>
          </p:txBody>
        </p:sp>
        <p:sp>
          <p:nvSpPr>
            <p:cNvPr id="15" name="Rounded Rectangle 14"/>
            <p:cNvSpPr/>
            <p:nvPr/>
          </p:nvSpPr>
          <p:spPr>
            <a:xfrm>
              <a:off x="5163880" y="3356992"/>
              <a:ext cx="4820553" cy="2880320"/>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2400">
                <a:latin typeface="Palatino Linotype" panose="02040502050505030304" pitchFamily="18" charset="0"/>
              </a:endParaRPr>
            </a:p>
          </p:txBody>
        </p:sp>
        <p:sp>
          <p:nvSpPr>
            <p:cNvPr id="16" name="Rectangle 15"/>
            <p:cNvSpPr/>
            <p:nvPr/>
          </p:nvSpPr>
          <p:spPr>
            <a:xfrm>
              <a:off x="5231904" y="3717032"/>
              <a:ext cx="4752528" cy="10801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2400" b="1" dirty="0">
                  <a:solidFill>
                    <a:schemeClr val="tx1"/>
                  </a:solidFill>
                  <a:latin typeface="Gill Sans MT" panose="020B0502020104020203" pitchFamily="34" charset="0"/>
                </a:rPr>
                <a:t>Deep Learning (DL)</a:t>
              </a:r>
            </a:p>
            <a:p>
              <a:r>
                <a:rPr lang="en-SG" sz="2000" dirty="0">
                  <a:solidFill>
                    <a:schemeClr val="tx1"/>
                  </a:solidFill>
                  <a:latin typeface="Gill Sans MT" panose="020B0502020104020203" pitchFamily="34" charset="0"/>
                </a:rPr>
                <a:t>Neural Network (neurons, layers and interconnectivity) to tackle the complex tasks (mimic the human brain)</a:t>
              </a:r>
            </a:p>
          </p:txBody>
        </p:sp>
        <p:cxnSp>
          <p:nvCxnSpPr>
            <p:cNvPr id="18" name="Straight Connector 17"/>
            <p:cNvCxnSpPr/>
            <p:nvPr/>
          </p:nvCxnSpPr>
          <p:spPr>
            <a:xfrm>
              <a:off x="1631504" y="5434314"/>
              <a:ext cx="0" cy="875006"/>
            </a:xfrm>
            <a:prstGeom prst="line">
              <a:avLst/>
            </a:prstGeom>
          </p:spPr>
          <p:style>
            <a:lnRef idx="1">
              <a:schemeClr val="dk1"/>
            </a:lnRef>
            <a:fillRef idx="0">
              <a:schemeClr val="dk1"/>
            </a:fillRef>
            <a:effectRef idx="0">
              <a:schemeClr val="dk1"/>
            </a:effectRef>
            <a:fontRef idx="minor">
              <a:schemeClr val="tx1"/>
            </a:fontRef>
          </p:style>
        </p:cxnSp>
        <p:cxnSp>
          <p:nvCxnSpPr>
            <p:cNvPr id="19" name="Straight Connector 18"/>
            <p:cNvCxnSpPr/>
            <p:nvPr/>
          </p:nvCxnSpPr>
          <p:spPr>
            <a:xfrm>
              <a:off x="3215680" y="5589240"/>
              <a:ext cx="0" cy="872480"/>
            </a:xfrm>
            <a:prstGeom prst="line">
              <a:avLst/>
            </a:prstGeom>
          </p:spPr>
          <p:style>
            <a:lnRef idx="1">
              <a:schemeClr val="dk1"/>
            </a:lnRef>
            <a:fillRef idx="0">
              <a:schemeClr val="dk1"/>
            </a:fillRef>
            <a:effectRef idx="0">
              <a:schemeClr val="dk1"/>
            </a:effectRef>
            <a:fontRef idx="minor">
              <a:schemeClr val="tx1"/>
            </a:fontRef>
          </p:style>
        </p:cxnSp>
        <p:cxnSp>
          <p:nvCxnSpPr>
            <p:cNvPr id="20" name="Straight Connector 19"/>
            <p:cNvCxnSpPr/>
            <p:nvPr/>
          </p:nvCxnSpPr>
          <p:spPr>
            <a:xfrm>
              <a:off x="5163879" y="5698859"/>
              <a:ext cx="0" cy="720080"/>
            </a:xfrm>
            <a:prstGeom prst="line">
              <a:avLst/>
            </a:prstGeom>
          </p:spPr>
          <p:style>
            <a:lnRef idx="1">
              <a:schemeClr val="dk1"/>
            </a:lnRef>
            <a:fillRef idx="0">
              <a:schemeClr val="dk1"/>
            </a:fillRef>
            <a:effectRef idx="0">
              <a:schemeClr val="dk1"/>
            </a:effectRef>
            <a:fontRef idx="minor">
              <a:schemeClr val="tx1"/>
            </a:fontRef>
          </p:style>
        </p:cxnSp>
        <p:sp>
          <p:nvSpPr>
            <p:cNvPr id="21" name="Rectangle 20"/>
            <p:cNvSpPr/>
            <p:nvPr/>
          </p:nvSpPr>
          <p:spPr>
            <a:xfrm>
              <a:off x="1271464" y="6381328"/>
              <a:ext cx="1080120"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2400" b="1" dirty="0">
                  <a:solidFill>
                    <a:schemeClr val="tx1"/>
                  </a:solidFill>
                  <a:latin typeface="Palatino Linotype" panose="02040502050505030304" pitchFamily="18" charset="0"/>
                </a:rPr>
                <a:t>1950</a:t>
              </a:r>
            </a:p>
          </p:txBody>
        </p:sp>
        <p:sp>
          <p:nvSpPr>
            <p:cNvPr id="22" name="Rectangle 21"/>
            <p:cNvSpPr/>
            <p:nvPr/>
          </p:nvSpPr>
          <p:spPr>
            <a:xfrm>
              <a:off x="2711624" y="6453336"/>
              <a:ext cx="1080120"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2400" b="1" dirty="0">
                  <a:solidFill>
                    <a:schemeClr val="tx1"/>
                  </a:solidFill>
                  <a:latin typeface="Palatino Linotype" panose="02040502050505030304" pitchFamily="18" charset="0"/>
                </a:rPr>
                <a:t>1990</a:t>
              </a:r>
            </a:p>
          </p:txBody>
        </p:sp>
        <p:sp>
          <p:nvSpPr>
            <p:cNvPr id="23" name="Rectangle 22"/>
            <p:cNvSpPr/>
            <p:nvPr/>
          </p:nvSpPr>
          <p:spPr>
            <a:xfrm>
              <a:off x="4727848" y="6453336"/>
              <a:ext cx="1080120"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2400" b="1" dirty="0">
                  <a:solidFill>
                    <a:schemeClr val="tx1"/>
                  </a:solidFill>
                  <a:latin typeface="Palatino Linotype" panose="02040502050505030304" pitchFamily="18" charset="0"/>
                </a:rPr>
                <a:t>2010</a:t>
              </a:r>
            </a:p>
          </p:txBody>
        </p:sp>
      </p:grpSp>
    </p:spTree>
    <p:extLst>
      <p:ext uri="{BB962C8B-B14F-4D97-AF65-F5344CB8AC3E}">
        <p14:creationId xmlns:p14="http://schemas.microsoft.com/office/powerpoint/2010/main" val="31144057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042E7FED-ACFB-A6B9-0B49-975BEC0EF07B}"/>
              </a:ext>
            </a:extLst>
          </p:cNvPr>
          <p:cNvSpPr/>
          <p:nvPr/>
        </p:nvSpPr>
        <p:spPr>
          <a:xfrm>
            <a:off x="120869" y="78635"/>
            <a:ext cx="3347545" cy="130552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2000" dirty="0">
                <a:latin typeface="Gill Sans MT" panose="020B0502020104020203" pitchFamily="34" charset="0"/>
              </a:rPr>
              <a:t>Machine Learning Basics</a:t>
            </a:r>
          </a:p>
        </p:txBody>
      </p:sp>
      <p:sp>
        <p:nvSpPr>
          <p:cNvPr id="3" name="Rectangle: Rounded Corners 2">
            <a:extLst>
              <a:ext uri="{FF2B5EF4-FFF2-40B4-BE49-F238E27FC236}">
                <a16:creationId xmlns:a16="http://schemas.microsoft.com/office/drawing/2014/main" id="{72F53DBA-4EAF-4958-F84B-55C083B2F57B}"/>
              </a:ext>
            </a:extLst>
          </p:cNvPr>
          <p:cNvSpPr/>
          <p:nvPr/>
        </p:nvSpPr>
        <p:spPr>
          <a:xfrm>
            <a:off x="120869" y="1757856"/>
            <a:ext cx="3347545" cy="130552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2000" dirty="0">
                <a:latin typeface="Gill Sans MT" panose="020B0502020104020203" pitchFamily="34" charset="0"/>
              </a:rPr>
              <a:t>Neural Network</a:t>
            </a:r>
          </a:p>
        </p:txBody>
      </p:sp>
      <p:sp>
        <p:nvSpPr>
          <p:cNvPr id="4" name="Rectangle: Rounded Corners 3">
            <a:extLst>
              <a:ext uri="{FF2B5EF4-FFF2-40B4-BE49-F238E27FC236}">
                <a16:creationId xmlns:a16="http://schemas.microsoft.com/office/drawing/2014/main" id="{00AEEACC-598F-B1B3-4054-F55E4EA7FCEF}"/>
              </a:ext>
            </a:extLst>
          </p:cNvPr>
          <p:cNvSpPr/>
          <p:nvPr/>
        </p:nvSpPr>
        <p:spPr>
          <a:xfrm>
            <a:off x="120869" y="3437078"/>
            <a:ext cx="3347545" cy="130552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2000" dirty="0">
                <a:latin typeface="Gill Sans MT" panose="020B0502020104020203" pitchFamily="34" charset="0"/>
              </a:rPr>
              <a:t>Applications</a:t>
            </a:r>
          </a:p>
        </p:txBody>
      </p:sp>
      <p:sp>
        <p:nvSpPr>
          <p:cNvPr id="5" name="Rectangle: Rounded Corners 4">
            <a:extLst>
              <a:ext uri="{FF2B5EF4-FFF2-40B4-BE49-F238E27FC236}">
                <a16:creationId xmlns:a16="http://schemas.microsoft.com/office/drawing/2014/main" id="{A830E240-B97C-F444-D492-60D29E0AAEF6}"/>
              </a:ext>
            </a:extLst>
          </p:cNvPr>
          <p:cNvSpPr/>
          <p:nvPr/>
        </p:nvSpPr>
        <p:spPr>
          <a:xfrm>
            <a:off x="120869" y="5116300"/>
            <a:ext cx="3347545" cy="130552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2000" dirty="0">
                <a:latin typeface="Gill Sans MT" panose="020B0502020104020203" pitchFamily="34" charset="0"/>
              </a:rPr>
              <a:t>Main Challenges in AI</a:t>
            </a:r>
          </a:p>
        </p:txBody>
      </p:sp>
      <p:sp>
        <p:nvSpPr>
          <p:cNvPr id="7" name="TextBox 6">
            <a:extLst>
              <a:ext uri="{FF2B5EF4-FFF2-40B4-BE49-F238E27FC236}">
                <a16:creationId xmlns:a16="http://schemas.microsoft.com/office/drawing/2014/main" id="{31544924-BB82-637D-DFDF-821E5C582874}"/>
              </a:ext>
            </a:extLst>
          </p:cNvPr>
          <p:cNvSpPr txBox="1"/>
          <p:nvPr/>
        </p:nvSpPr>
        <p:spPr>
          <a:xfrm>
            <a:off x="3944007" y="546730"/>
            <a:ext cx="6101254" cy="400110"/>
          </a:xfrm>
          <a:prstGeom prst="rect">
            <a:avLst/>
          </a:prstGeom>
          <a:noFill/>
        </p:spPr>
        <p:txBody>
          <a:bodyPr wrap="square">
            <a:spAutoFit/>
          </a:bodyPr>
          <a:lstStyle/>
          <a:p>
            <a:r>
              <a:rPr lang="en-SG" sz="2000" dirty="0">
                <a:latin typeface="Gill Sans MT" panose="020B0502020104020203" pitchFamily="34" charset="0"/>
                <a:ea typeface="DengXian" panose="02010600030101010101" pitchFamily="2" charset="-122"/>
                <a:cs typeface="Arial" panose="020B0604020202020204" pitchFamily="34" charset="0"/>
              </a:rPr>
              <a:t>S</a:t>
            </a:r>
            <a:r>
              <a:rPr lang="en-SG" sz="2000" dirty="0">
                <a:effectLst/>
                <a:latin typeface="Gill Sans MT" panose="020B0502020104020203" pitchFamily="34" charset="0"/>
                <a:ea typeface="DengXian" panose="02010600030101010101" pitchFamily="2" charset="-122"/>
                <a:cs typeface="Arial" panose="020B0604020202020204" pitchFamily="34" charset="0"/>
              </a:rPr>
              <a:t>upervised, Unsupervised, Reinforcement learning</a:t>
            </a:r>
            <a:endParaRPr lang="en-SG" sz="2000" dirty="0">
              <a:latin typeface="Gill Sans MT" panose="020B0502020104020203" pitchFamily="34" charset="0"/>
            </a:endParaRPr>
          </a:p>
        </p:txBody>
      </p:sp>
      <p:sp>
        <p:nvSpPr>
          <p:cNvPr id="8" name="TextBox 7">
            <a:extLst>
              <a:ext uri="{FF2B5EF4-FFF2-40B4-BE49-F238E27FC236}">
                <a16:creationId xmlns:a16="http://schemas.microsoft.com/office/drawing/2014/main" id="{7C76FEBF-4EDF-290D-5064-5A0254EED29A}"/>
              </a:ext>
            </a:extLst>
          </p:cNvPr>
          <p:cNvSpPr txBox="1"/>
          <p:nvPr/>
        </p:nvSpPr>
        <p:spPr>
          <a:xfrm>
            <a:off x="3944007" y="1981391"/>
            <a:ext cx="6101254" cy="707886"/>
          </a:xfrm>
          <a:prstGeom prst="rect">
            <a:avLst/>
          </a:prstGeom>
          <a:noFill/>
        </p:spPr>
        <p:txBody>
          <a:bodyPr wrap="square">
            <a:spAutoFit/>
          </a:bodyPr>
          <a:lstStyle/>
          <a:p>
            <a:r>
              <a:rPr lang="en-SG" sz="2000" dirty="0">
                <a:effectLst/>
                <a:latin typeface="Gill Sans MT" panose="020B0502020104020203" pitchFamily="34" charset="0"/>
                <a:ea typeface="DengXian" panose="02010600030101010101" pitchFamily="2" charset="-122"/>
                <a:cs typeface="Arial" panose="020B0604020202020204" pitchFamily="34" charset="0"/>
              </a:rPr>
              <a:t>Simple neural network model</a:t>
            </a:r>
          </a:p>
          <a:p>
            <a:r>
              <a:rPr lang="en-SG" sz="2000" dirty="0">
                <a:latin typeface="Gill Sans MT" panose="020B0502020104020203" pitchFamily="34" charset="0"/>
                <a:ea typeface="DengXian" panose="02010600030101010101" pitchFamily="2" charset="-122"/>
                <a:cs typeface="Arial" panose="020B0604020202020204" pitchFamily="34" charset="0"/>
              </a:rPr>
              <a:t>Multiple-layer (deep) neural network model</a:t>
            </a:r>
            <a:endParaRPr lang="en-SG" sz="2000" dirty="0">
              <a:latin typeface="Gill Sans MT" panose="020B0502020104020203" pitchFamily="34" charset="0"/>
            </a:endParaRPr>
          </a:p>
        </p:txBody>
      </p:sp>
      <p:sp>
        <p:nvSpPr>
          <p:cNvPr id="9" name="TextBox 8">
            <a:extLst>
              <a:ext uri="{FF2B5EF4-FFF2-40B4-BE49-F238E27FC236}">
                <a16:creationId xmlns:a16="http://schemas.microsoft.com/office/drawing/2014/main" id="{3E261C45-0153-3F94-A714-271254482C76}"/>
              </a:ext>
            </a:extLst>
          </p:cNvPr>
          <p:cNvSpPr txBox="1"/>
          <p:nvPr/>
        </p:nvSpPr>
        <p:spPr>
          <a:xfrm>
            <a:off x="3944007" y="3582730"/>
            <a:ext cx="6101254" cy="707886"/>
          </a:xfrm>
          <a:prstGeom prst="rect">
            <a:avLst/>
          </a:prstGeom>
          <a:noFill/>
        </p:spPr>
        <p:txBody>
          <a:bodyPr wrap="square">
            <a:spAutoFit/>
          </a:bodyPr>
          <a:lstStyle/>
          <a:p>
            <a:r>
              <a:rPr lang="en-SG" sz="2000" dirty="0">
                <a:latin typeface="Gill Sans MT" panose="020B0502020104020203" pitchFamily="34" charset="0"/>
                <a:ea typeface="DengXian" panose="02010600030101010101" pitchFamily="2" charset="-122"/>
                <a:cs typeface="Arial" panose="020B0604020202020204" pitchFamily="34" charset="0"/>
              </a:rPr>
              <a:t>Different Deep neural network – and their application – some examples given in the Lecture slides</a:t>
            </a:r>
            <a:endParaRPr lang="en-SG" sz="2000" dirty="0">
              <a:latin typeface="Gill Sans MT" panose="020B0502020104020203" pitchFamily="34" charset="0"/>
            </a:endParaRPr>
          </a:p>
        </p:txBody>
      </p:sp>
      <p:sp>
        <p:nvSpPr>
          <p:cNvPr id="10" name="TextBox 9">
            <a:extLst>
              <a:ext uri="{FF2B5EF4-FFF2-40B4-BE49-F238E27FC236}">
                <a16:creationId xmlns:a16="http://schemas.microsoft.com/office/drawing/2014/main" id="{BB5E3E3F-92EA-5F96-FCFF-606FD852C01B}"/>
              </a:ext>
            </a:extLst>
          </p:cNvPr>
          <p:cNvSpPr txBox="1"/>
          <p:nvPr/>
        </p:nvSpPr>
        <p:spPr>
          <a:xfrm>
            <a:off x="3944007" y="5491847"/>
            <a:ext cx="6101254" cy="400110"/>
          </a:xfrm>
          <a:prstGeom prst="rect">
            <a:avLst/>
          </a:prstGeom>
          <a:noFill/>
        </p:spPr>
        <p:txBody>
          <a:bodyPr wrap="square">
            <a:spAutoFit/>
          </a:bodyPr>
          <a:lstStyle/>
          <a:p>
            <a:r>
              <a:rPr lang="en-SG" sz="2000" dirty="0">
                <a:latin typeface="Gill Sans MT" panose="020B0502020104020203" pitchFamily="34" charset="0"/>
                <a:ea typeface="DengXian" panose="02010600030101010101" pitchFamily="2" charset="-122"/>
                <a:cs typeface="Arial" panose="020B0604020202020204" pitchFamily="34" charset="0"/>
              </a:rPr>
              <a:t>Limitation/concerns of AI and Solution</a:t>
            </a:r>
          </a:p>
        </p:txBody>
      </p:sp>
    </p:spTree>
    <p:extLst>
      <p:ext uri="{BB962C8B-B14F-4D97-AF65-F5344CB8AC3E}">
        <p14:creationId xmlns:p14="http://schemas.microsoft.com/office/powerpoint/2010/main" val="577461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500" fill="hold"/>
                                        <p:tgtEl>
                                          <p:spTgt spid="3"/>
                                        </p:tgtEl>
                                        <p:attrNameLst>
                                          <p:attrName>ppt_x</p:attrName>
                                        </p:attrNameLst>
                                      </p:cBhvr>
                                      <p:tavLst>
                                        <p:tav tm="0">
                                          <p:val>
                                            <p:strVal val="#ppt_x"/>
                                          </p:val>
                                        </p:tav>
                                        <p:tav tm="100000">
                                          <p:val>
                                            <p:strVal val="#ppt_x"/>
                                          </p:val>
                                        </p:tav>
                                      </p:tavLst>
                                    </p:anim>
                                    <p:anim calcmode="lin" valueType="num">
                                      <p:cBhvr additive="base">
                                        <p:cTn id="20"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ppt_x"/>
                                          </p:val>
                                        </p:tav>
                                        <p:tav tm="100000">
                                          <p:val>
                                            <p:strVal val="#ppt_x"/>
                                          </p:val>
                                        </p:tav>
                                      </p:tavLst>
                                    </p:anim>
                                    <p:anim calcmode="lin" valueType="num">
                                      <p:cBhvr additive="base">
                                        <p:cTn id="2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4"/>
                                        </p:tgtEl>
                                        <p:attrNameLst>
                                          <p:attrName>style.visibility</p:attrName>
                                        </p:attrNameLst>
                                      </p:cBhvr>
                                      <p:to>
                                        <p:strVal val="visible"/>
                                      </p:to>
                                    </p:set>
                                    <p:anim calcmode="lin" valueType="num">
                                      <p:cBhvr additive="base">
                                        <p:cTn id="31" dur="500" fill="hold"/>
                                        <p:tgtEl>
                                          <p:spTgt spid="4"/>
                                        </p:tgtEl>
                                        <p:attrNameLst>
                                          <p:attrName>ppt_x</p:attrName>
                                        </p:attrNameLst>
                                      </p:cBhvr>
                                      <p:tavLst>
                                        <p:tav tm="0">
                                          <p:val>
                                            <p:strVal val="#ppt_x"/>
                                          </p:val>
                                        </p:tav>
                                        <p:tav tm="100000">
                                          <p:val>
                                            <p:strVal val="#ppt_x"/>
                                          </p:val>
                                        </p:tav>
                                      </p:tavLst>
                                    </p:anim>
                                    <p:anim calcmode="lin" valueType="num">
                                      <p:cBhvr additive="base">
                                        <p:cTn id="3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9"/>
                                        </p:tgtEl>
                                        <p:attrNameLst>
                                          <p:attrName>style.visibility</p:attrName>
                                        </p:attrNameLst>
                                      </p:cBhvr>
                                      <p:to>
                                        <p:strVal val="visible"/>
                                      </p:to>
                                    </p:set>
                                    <p:anim calcmode="lin" valueType="num">
                                      <p:cBhvr additive="base">
                                        <p:cTn id="37" dur="500" fill="hold"/>
                                        <p:tgtEl>
                                          <p:spTgt spid="9"/>
                                        </p:tgtEl>
                                        <p:attrNameLst>
                                          <p:attrName>ppt_x</p:attrName>
                                        </p:attrNameLst>
                                      </p:cBhvr>
                                      <p:tavLst>
                                        <p:tav tm="0">
                                          <p:val>
                                            <p:strVal val="#ppt_x"/>
                                          </p:val>
                                        </p:tav>
                                        <p:tav tm="100000">
                                          <p:val>
                                            <p:strVal val="#ppt_x"/>
                                          </p:val>
                                        </p:tav>
                                      </p:tavLst>
                                    </p:anim>
                                    <p:anim calcmode="lin" valueType="num">
                                      <p:cBhvr additive="base">
                                        <p:cTn id="3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5"/>
                                        </p:tgtEl>
                                        <p:attrNameLst>
                                          <p:attrName>style.visibility</p:attrName>
                                        </p:attrNameLst>
                                      </p:cBhvr>
                                      <p:to>
                                        <p:strVal val="visible"/>
                                      </p:to>
                                    </p:set>
                                    <p:anim calcmode="lin" valueType="num">
                                      <p:cBhvr additive="base">
                                        <p:cTn id="43" dur="500" fill="hold"/>
                                        <p:tgtEl>
                                          <p:spTgt spid="5"/>
                                        </p:tgtEl>
                                        <p:attrNameLst>
                                          <p:attrName>ppt_x</p:attrName>
                                        </p:attrNameLst>
                                      </p:cBhvr>
                                      <p:tavLst>
                                        <p:tav tm="0">
                                          <p:val>
                                            <p:strVal val="#ppt_x"/>
                                          </p:val>
                                        </p:tav>
                                        <p:tav tm="100000">
                                          <p:val>
                                            <p:strVal val="#ppt_x"/>
                                          </p:val>
                                        </p:tav>
                                      </p:tavLst>
                                    </p:anim>
                                    <p:anim calcmode="lin" valueType="num">
                                      <p:cBhvr additive="base">
                                        <p:cTn id="4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10"/>
                                        </p:tgtEl>
                                        <p:attrNameLst>
                                          <p:attrName>style.visibility</p:attrName>
                                        </p:attrNameLst>
                                      </p:cBhvr>
                                      <p:to>
                                        <p:strVal val="visible"/>
                                      </p:to>
                                    </p:set>
                                    <p:anim calcmode="lin" valueType="num">
                                      <p:cBhvr additive="base">
                                        <p:cTn id="49" dur="500" fill="hold"/>
                                        <p:tgtEl>
                                          <p:spTgt spid="10"/>
                                        </p:tgtEl>
                                        <p:attrNameLst>
                                          <p:attrName>ppt_x</p:attrName>
                                        </p:attrNameLst>
                                      </p:cBhvr>
                                      <p:tavLst>
                                        <p:tav tm="0">
                                          <p:val>
                                            <p:strVal val="#ppt_x"/>
                                          </p:val>
                                        </p:tav>
                                        <p:tav tm="100000">
                                          <p:val>
                                            <p:strVal val="#ppt_x"/>
                                          </p:val>
                                        </p:tav>
                                      </p:tavLst>
                                    </p:anim>
                                    <p:anim calcmode="lin" valueType="num">
                                      <p:cBhvr additive="base">
                                        <p:cTn id="5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7" grpId="0"/>
      <p:bldP spid="8" grpId="0"/>
      <p:bldP spid="9" grpId="0"/>
      <p:bldP spid="1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262;p43">
            <a:extLst>
              <a:ext uri="{FF2B5EF4-FFF2-40B4-BE49-F238E27FC236}">
                <a16:creationId xmlns:a16="http://schemas.microsoft.com/office/drawing/2014/main" id="{5FD68511-EF83-F24B-BAAB-F15697137261}"/>
              </a:ext>
            </a:extLst>
          </p:cNvPr>
          <p:cNvSpPr txBox="1">
            <a:spLocks/>
          </p:cNvSpPr>
          <p:nvPr/>
        </p:nvSpPr>
        <p:spPr>
          <a:xfrm>
            <a:off x="2901640" y="99655"/>
            <a:ext cx="7621772" cy="554393"/>
          </a:xfrm>
          <a:prstGeom prst="rect">
            <a:avLst/>
          </a:prstGeom>
        </p:spPr>
        <p:txBody>
          <a:bodyPr vert="horz" lIns="0" tIns="0" rIns="91440" bIns="46800" rtlCol="0" anchor="t">
            <a:noAutofit/>
          </a:bodyPr>
          <a:lstStyle>
            <a:lvl1pPr algn="l" defTabSz="914400" rtl="0" eaLnBrk="1" latinLnBrk="0" hangingPunct="1">
              <a:lnSpc>
                <a:spcPct val="90000"/>
              </a:lnSpc>
              <a:spcBef>
                <a:spcPct val="0"/>
              </a:spcBef>
              <a:buNone/>
              <a:defRPr sz="3800" b="1" kern="1200">
                <a:solidFill>
                  <a:schemeClr val="tx1"/>
                </a:solidFill>
                <a:latin typeface="Arial" panose="020B0604020202020204" pitchFamily="34" charset="0"/>
                <a:ea typeface="+mj-ea"/>
                <a:cs typeface="Arial" panose="020B0604020202020204" pitchFamily="34" charset="0"/>
              </a:defRPr>
            </a:lvl1pPr>
          </a:lstStyle>
          <a:p>
            <a:pPr fontAlgn="auto">
              <a:lnSpc>
                <a:spcPct val="100000"/>
              </a:lnSpc>
              <a:spcAft>
                <a:spcPts val="0"/>
              </a:spcAft>
            </a:pPr>
            <a:r>
              <a:rPr lang="en-US" sz="3600" dirty="0">
                <a:latin typeface="Gill Sans MT" panose="020B0502020104020203" pitchFamily="34" charset="0"/>
              </a:rPr>
              <a:t>Machine Learning Basics</a:t>
            </a:r>
            <a:endParaRPr lang="en-US" sz="3600" b="0" dirty="0">
              <a:latin typeface="Gill Sans MT" panose="020B0502020104020203" pitchFamily="34" charset="0"/>
            </a:endParaRPr>
          </a:p>
        </p:txBody>
      </p:sp>
      <p:pic>
        <p:nvPicPr>
          <p:cNvPr id="1026" name="Picture 2" descr="Machine learning - Free technology icons">
            <a:extLst>
              <a:ext uri="{FF2B5EF4-FFF2-40B4-BE49-F238E27FC236}">
                <a16:creationId xmlns:a16="http://schemas.microsoft.com/office/drawing/2014/main" id="{F8458F1E-C3B2-B6AA-9ACC-94C3BA0045E0}"/>
              </a:ext>
            </a:extLst>
          </p:cNvPr>
          <p:cNvPicPr>
            <a:picLocks noChangeAspect="1" noChangeArrowheads="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94398" y="900095"/>
            <a:ext cx="1775012" cy="177501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206642A-323E-BE5F-9452-B34E2309F747}"/>
              </a:ext>
            </a:extLst>
          </p:cNvPr>
          <p:cNvSpPr txBox="1"/>
          <p:nvPr/>
        </p:nvSpPr>
        <p:spPr>
          <a:xfrm>
            <a:off x="204433" y="2790758"/>
            <a:ext cx="2554941" cy="369332"/>
          </a:xfrm>
          <a:prstGeom prst="rect">
            <a:avLst/>
          </a:prstGeom>
          <a:noFill/>
        </p:spPr>
        <p:txBody>
          <a:bodyPr wrap="square" rtlCol="0">
            <a:spAutoFit/>
          </a:bodyPr>
          <a:lstStyle/>
          <a:p>
            <a:pPr algn="ctr"/>
            <a:r>
              <a:rPr lang="en-SG" b="1" dirty="0">
                <a:latin typeface="Gill Sans MT" panose="020B0502020104020203" pitchFamily="34" charset="0"/>
                <a:cs typeface="Arial" panose="020B0604020202020204" pitchFamily="34" charset="0"/>
              </a:rPr>
              <a:t>Machine learning</a:t>
            </a:r>
          </a:p>
        </p:txBody>
      </p:sp>
      <p:sp>
        <p:nvSpPr>
          <p:cNvPr id="12" name="TextBox 11">
            <a:extLst>
              <a:ext uri="{FF2B5EF4-FFF2-40B4-BE49-F238E27FC236}">
                <a16:creationId xmlns:a16="http://schemas.microsoft.com/office/drawing/2014/main" id="{4B7E4156-9948-0C64-EA60-DC56ABBE9F68}"/>
              </a:ext>
            </a:extLst>
          </p:cNvPr>
          <p:cNvSpPr txBox="1"/>
          <p:nvPr/>
        </p:nvSpPr>
        <p:spPr>
          <a:xfrm>
            <a:off x="2596436" y="1435810"/>
            <a:ext cx="2313589" cy="923330"/>
          </a:xfrm>
          <a:prstGeom prst="rect">
            <a:avLst/>
          </a:prstGeom>
          <a:noFill/>
        </p:spPr>
        <p:txBody>
          <a:bodyPr wrap="square" rtlCol="0">
            <a:spAutoFit/>
          </a:bodyPr>
          <a:lstStyle/>
          <a:p>
            <a:pPr marL="285750" indent="-285750">
              <a:buFont typeface="Arial" panose="020B0604020202020204" pitchFamily="34" charset="0"/>
              <a:buChar char="•"/>
            </a:pPr>
            <a:r>
              <a:rPr lang="en-SG" dirty="0">
                <a:latin typeface="Gill Sans MT" panose="020B0502020104020203" pitchFamily="34" charset="0"/>
                <a:cs typeface="Arial" panose="020B0604020202020204" pitchFamily="34" charset="0"/>
              </a:rPr>
              <a:t>Supervised</a:t>
            </a:r>
          </a:p>
          <a:p>
            <a:pPr marL="285750" indent="-285750">
              <a:buFont typeface="Arial" panose="020B0604020202020204" pitchFamily="34" charset="0"/>
              <a:buChar char="•"/>
            </a:pPr>
            <a:r>
              <a:rPr lang="en-SG" dirty="0">
                <a:latin typeface="Gill Sans MT" panose="020B0502020104020203" pitchFamily="34" charset="0"/>
                <a:cs typeface="Arial" panose="020B0604020202020204" pitchFamily="34" charset="0"/>
              </a:rPr>
              <a:t>Unsupervised</a:t>
            </a:r>
          </a:p>
          <a:p>
            <a:pPr marL="285750" indent="-285750">
              <a:buFont typeface="Arial" panose="020B0604020202020204" pitchFamily="34" charset="0"/>
              <a:buChar char="•"/>
            </a:pPr>
            <a:r>
              <a:rPr lang="en-SG" dirty="0">
                <a:latin typeface="Gill Sans MT" panose="020B0502020104020203" pitchFamily="34" charset="0"/>
                <a:cs typeface="Arial" panose="020B0604020202020204" pitchFamily="34" charset="0"/>
              </a:rPr>
              <a:t>Reinforcement</a:t>
            </a:r>
            <a:endParaRPr lang="en-SG" sz="1600" dirty="0">
              <a:latin typeface="Gill Sans MT" panose="020B0502020104020203" pitchFamily="34" charset="0"/>
              <a:cs typeface="Arial" panose="020B0604020202020204" pitchFamily="34" charset="0"/>
            </a:endParaRPr>
          </a:p>
        </p:txBody>
      </p:sp>
      <p:sp>
        <p:nvSpPr>
          <p:cNvPr id="5" name="Rectangle 4">
            <a:extLst>
              <a:ext uri="{FF2B5EF4-FFF2-40B4-BE49-F238E27FC236}">
                <a16:creationId xmlns:a16="http://schemas.microsoft.com/office/drawing/2014/main" id="{946DC5AA-A5E3-3E44-5217-007FA0E95856}"/>
              </a:ext>
            </a:extLst>
          </p:cNvPr>
          <p:cNvSpPr/>
          <p:nvPr/>
        </p:nvSpPr>
        <p:spPr>
          <a:xfrm>
            <a:off x="4504997" y="3495352"/>
            <a:ext cx="1986455" cy="168517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SG" b="1" dirty="0">
                <a:latin typeface="Gill Sans MT" panose="020B0502020104020203" pitchFamily="34" charset="0"/>
              </a:rPr>
              <a:t>Machine Learning Model</a:t>
            </a:r>
          </a:p>
        </p:txBody>
      </p:sp>
      <p:sp>
        <p:nvSpPr>
          <p:cNvPr id="6" name="Oval 5">
            <a:extLst>
              <a:ext uri="{FF2B5EF4-FFF2-40B4-BE49-F238E27FC236}">
                <a16:creationId xmlns:a16="http://schemas.microsoft.com/office/drawing/2014/main" id="{F0FC0053-4431-99F4-3FA2-B94C13D144E0}"/>
              </a:ext>
            </a:extLst>
          </p:cNvPr>
          <p:cNvSpPr/>
          <p:nvPr/>
        </p:nvSpPr>
        <p:spPr>
          <a:xfrm>
            <a:off x="594398" y="3415660"/>
            <a:ext cx="2554941" cy="1844565"/>
          </a:xfrm>
          <a:prstGeom prst="ellipse">
            <a:avLst/>
          </a:prstGeom>
          <a:solidFill>
            <a:schemeClr val="bg1">
              <a:lumMod val="85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SG" b="1" dirty="0">
                <a:latin typeface="Gill Sans MT" panose="020B0502020104020203" pitchFamily="34" charset="0"/>
              </a:rPr>
              <a:t>Input Data</a:t>
            </a:r>
          </a:p>
        </p:txBody>
      </p:sp>
      <p:cxnSp>
        <p:nvCxnSpPr>
          <p:cNvPr id="8" name="Straight Arrow Connector 7">
            <a:extLst>
              <a:ext uri="{FF2B5EF4-FFF2-40B4-BE49-F238E27FC236}">
                <a16:creationId xmlns:a16="http://schemas.microsoft.com/office/drawing/2014/main" id="{09840D62-36DE-F929-A9B6-FFA7EBB7D9C5}"/>
              </a:ext>
            </a:extLst>
          </p:cNvPr>
          <p:cNvCxnSpPr>
            <a:stCxn id="6" idx="6"/>
            <a:endCxn id="5" idx="1"/>
          </p:cNvCxnSpPr>
          <p:nvPr/>
        </p:nvCxnSpPr>
        <p:spPr>
          <a:xfrm flipV="1">
            <a:off x="3149339" y="4337942"/>
            <a:ext cx="1355658" cy="1"/>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9" name="Straight Arrow Connector 8">
            <a:extLst>
              <a:ext uri="{FF2B5EF4-FFF2-40B4-BE49-F238E27FC236}">
                <a16:creationId xmlns:a16="http://schemas.microsoft.com/office/drawing/2014/main" id="{10C4EE54-6461-A5EE-EA3A-882A05DD6D96}"/>
              </a:ext>
            </a:extLst>
          </p:cNvPr>
          <p:cNvCxnSpPr/>
          <p:nvPr/>
        </p:nvCxnSpPr>
        <p:spPr>
          <a:xfrm flipV="1">
            <a:off x="6491452" y="4337941"/>
            <a:ext cx="1355658" cy="1"/>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0" name="Oval 9">
            <a:extLst>
              <a:ext uri="{FF2B5EF4-FFF2-40B4-BE49-F238E27FC236}">
                <a16:creationId xmlns:a16="http://schemas.microsoft.com/office/drawing/2014/main" id="{6E099459-D8F4-1221-A772-FC8CA43C971B}"/>
              </a:ext>
            </a:extLst>
          </p:cNvPr>
          <p:cNvSpPr/>
          <p:nvPr/>
        </p:nvSpPr>
        <p:spPr>
          <a:xfrm>
            <a:off x="7847110" y="3415660"/>
            <a:ext cx="2554941" cy="1844565"/>
          </a:xfrm>
          <a:prstGeom prst="ellipse">
            <a:avLst/>
          </a:prstGeom>
          <a:solidFill>
            <a:schemeClr val="bg1">
              <a:lumMod val="85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SG" b="1" dirty="0">
                <a:latin typeface="Gill Sans MT" panose="020B0502020104020203" pitchFamily="34" charset="0"/>
              </a:rPr>
              <a:t>Response</a:t>
            </a:r>
          </a:p>
        </p:txBody>
      </p:sp>
    </p:spTree>
    <p:extLst>
      <p:ext uri="{BB962C8B-B14F-4D97-AF65-F5344CB8AC3E}">
        <p14:creationId xmlns:p14="http://schemas.microsoft.com/office/powerpoint/2010/main" val="3617798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6"/>
                                        </p:tgtEl>
                                        <p:attrNameLst>
                                          <p:attrName>style.visibility</p:attrName>
                                        </p:attrNameLst>
                                      </p:cBhvr>
                                      <p:to>
                                        <p:strVal val="visible"/>
                                      </p:to>
                                    </p:set>
                                    <p:anim calcmode="lin" valueType="num">
                                      <p:cBhvr additive="base">
                                        <p:cTn id="18" dur="500" fill="hold"/>
                                        <p:tgtEl>
                                          <p:spTgt spid="6"/>
                                        </p:tgtEl>
                                        <p:attrNameLst>
                                          <p:attrName>ppt_x</p:attrName>
                                        </p:attrNameLst>
                                      </p:cBhvr>
                                      <p:tavLst>
                                        <p:tav tm="0">
                                          <p:val>
                                            <p:strVal val="#ppt_x"/>
                                          </p:val>
                                        </p:tav>
                                        <p:tav tm="100000">
                                          <p:val>
                                            <p:strVal val="#ppt_x"/>
                                          </p:val>
                                        </p:tav>
                                      </p:tavLst>
                                    </p:anim>
                                    <p:anim calcmode="lin" valueType="num">
                                      <p:cBhvr additive="base">
                                        <p:cTn id="19"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8"/>
                                        </p:tgtEl>
                                        <p:attrNameLst>
                                          <p:attrName>style.visibility</p:attrName>
                                        </p:attrNameLst>
                                      </p:cBhvr>
                                      <p:to>
                                        <p:strVal val="visible"/>
                                      </p:to>
                                    </p:set>
                                    <p:anim calcmode="lin" valueType="num">
                                      <p:cBhvr additive="base">
                                        <p:cTn id="24" dur="500" fill="hold"/>
                                        <p:tgtEl>
                                          <p:spTgt spid="8"/>
                                        </p:tgtEl>
                                        <p:attrNameLst>
                                          <p:attrName>ppt_x</p:attrName>
                                        </p:attrNameLst>
                                      </p:cBhvr>
                                      <p:tavLst>
                                        <p:tav tm="0">
                                          <p:val>
                                            <p:strVal val="#ppt_x"/>
                                          </p:val>
                                        </p:tav>
                                        <p:tav tm="100000">
                                          <p:val>
                                            <p:strVal val="#ppt_x"/>
                                          </p:val>
                                        </p:tav>
                                      </p:tavLst>
                                    </p:anim>
                                    <p:anim calcmode="lin" valueType="num">
                                      <p:cBhvr additive="base">
                                        <p:cTn id="25"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5"/>
                                        </p:tgtEl>
                                        <p:attrNameLst>
                                          <p:attrName>style.visibility</p:attrName>
                                        </p:attrNameLst>
                                      </p:cBhvr>
                                      <p:to>
                                        <p:strVal val="visible"/>
                                      </p:to>
                                    </p:set>
                                    <p:anim calcmode="lin" valueType="num">
                                      <p:cBhvr additive="base">
                                        <p:cTn id="30" dur="500" fill="hold"/>
                                        <p:tgtEl>
                                          <p:spTgt spid="5"/>
                                        </p:tgtEl>
                                        <p:attrNameLst>
                                          <p:attrName>ppt_x</p:attrName>
                                        </p:attrNameLst>
                                      </p:cBhvr>
                                      <p:tavLst>
                                        <p:tav tm="0">
                                          <p:val>
                                            <p:strVal val="#ppt_x"/>
                                          </p:val>
                                        </p:tav>
                                        <p:tav tm="100000">
                                          <p:val>
                                            <p:strVal val="#ppt_x"/>
                                          </p:val>
                                        </p:tav>
                                      </p:tavLst>
                                    </p:anim>
                                    <p:anim calcmode="lin" valueType="num">
                                      <p:cBhvr additive="base">
                                        <p:cTn id="31"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nodeType="clickEffect">
                                  <p:stCondLst>
                                    <p:cond delay="0"/>
                                  </p:stCondLst>
                                  <p:childTnLst>
                                    <p:set>
                                      <p:cBhvr>
                                        <p:cTn id="35" dur="1" fill="hold">
                                          <p:stCondLst>
                                            <p:cond delay="0"/>
                                          </p:stCondLst>
                                        </p:cTn>
                                        <p:tgtEl>
                                          <p:spTgt spid="9"/>
                                        </p:tgtEl>
                                        <p:attrNameLst>
                                          <p:attrName>style.visibility</p:attrName>
                                        </p:attrNameLst>
                                      </p:cBhvr>
                                      <p:to>
                                        <p:strVal val="visible"/>
                                      </p:to>
                                    </p:set>
                                    <p:anim calcmode="lin" valueType="num">
                                      <p:cBhvr additive="base">
                                        <p:cTn id="36" dur="500" fill="hold"/>
                                        <p:tgtEl>
                                          <p:spTgt spid="9"/>
                                        </p:tgtEl>
                                        <p:attrNameLst>
                                          <p:attrName>ppt_x</p:attrName>
                                        </p:attrNameLst>
                                      </p:cBhvr>
                                      <p:tavLst>
                                        <p:tav tm="0">
                                          <p:val>
                                            <p:strVal val="#ppt_x"/>
                                          </p:val>
                                        </p:tav>
                                        <p:tav tm="100000">
                                          <p:val>
                                            <p:strVal val="#ppt_x"/>
                                          </p:val>
                                        </p:tav>
                                      </p:tavLst>
                                    </p:anim>
                                    <p:anim calcmode="lin" valueType="num">
                                      <p:cBhvr additive="base">
                                        <p:cTn id="37"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grpId="0" nodeType="clickEffect">
                                  <p:stCondLst>
                                    <p:cond delay="0"/>
                                  </p:stCondLst>
                                  <p:childTnLst>
                                    <p:set>
                                      <p:cBhvr>
                                        <p:cTn id="41" dur="1" fill="hold">
                                          <p:stCondLst>
                                            <p:cond delay="0"/>
                                          </p:stCondLst>
                                        </p:cTn>
                                        <p:tgtEl>
                                          <p:spTgt spid="10"/>
                                        </p:tgtEl>
                                        <p:attrNameLst>
                                          <p:attrName>style.visibility</p:attrName>
                                        </p:attrNameLst>
                                      </p:cBhvr>
                                      <p:to>
                                        <p:strVal val="visible"/>
                                      </p:to>
                                    </p:set>
                                    <p:anim calcmode="lin" valueType="num">
                                      <p:cBhvr additive="base">
                                        <p:cTn id="42" dur="500" fill="hold"/>
                                        <p:tgtEl>
                                          <p:spTgt spid="10"/>
                                        </p:tgtEl>
                                        <p:attrNameLst>
                                          <p:attrName>ppt_x</p:attrName>
                                        </p:attrNameLst>
                                      </p:cBhvr>
                                      <p:tavLst>
                                        <p:tav tm="0">
                                          <p:val>
                                            <p:strVal val="#ppt_x"/>
                                          </p:val>
                                        </p:tav>
                                        <p:tav tm="100000">
                                          <p:val>
                                            <p:strVal val="#ppt_x"/>
                                          </p:val>
                                        </p:tav>
                                      </p:tavLst>
                                    </p:anim>
                                    <p:anim calcmode="lin" valueType="num">
                                      <p:cBhvr additive="base">
                                        <p:cTn id="43"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2" grpId="0"/>
      <p:bldP spid="5" grpId="0" animBg="1"/>
      <p:bldP spid="6" grpId="0" animBg="1"/>
      <p:bldP spid="10"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 name="Group 39">
            <a:extLst>
              <a:ext uri="{FF2B5EF4-FFF2-40B4-BE49-F238E27FC236}">
                <a16:creationId xmlns:a16="http://schemas.microsoft.com/office/drawing/2014/main" id="{FA328201-BD79-9301-065D-3FF54B0E29EE}"/>
              </a:ext>
            </a:extLst>
          </p:cNvPr>
          <p:cNvGrpSpPr/>
          <p:nvPr/>
        </p:nvGrpSpPr>
        <p:grpSpPr>
          <a:xfrm>
            <a:off x="6443827" y="1128052"/>
            <a:ext cx="2318756" cy="875883"/>
            <a:chOff x="6443827" y="1128052"/>
            <a:chExt cx="2318756" cy="875883"/>
          </a:xfrm>
        </p:grpSpPr>
        <p:cxnSp>
          <p:nvCxnSpPr>
            <p:cNvPr id="5" name="Straight Arrow Connector 4">
              <a:extLst>
                <a:ext uri="{FF2B5EF4-FFF2-40B4-BE49-F238E27FC236}">
                  <a16:creationId xmlns:a16="http://schemas.microsoft.com/office/drawing/2014/main" id="{364692F9-8D48-B06A-41C4-66D3200463F1}"/>
                </a:ext>
              </a:extLst>
            </p:cNvPr>
            <p:cNvCxnSpPr/>
            <p:nvPr/>
          </p:nvCxnSpPr>
          <p:spPr>
            <a:xfrm flipV="1">
              <a:off x="6443827" y="1480441"/>
              <a:ext cx="1355658" cy="1"/>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pic>
          <p:nvPicPr>
            <p:cNvPr id="1030" name="Picture 6" descr="Produce explained: 13 types of apples to have in your pantry">
              <a:extLst>
                <a:ext uri="{FF2B5EF4-FFF2-40B4-BE49-F238E27FC236}">
                  <a16:creationId xmlns:a16="http://schemas.microsoft.com/office/drawing/2014/main" id="{E7AE27B4-EA50-E743-8DC2-976B49DAF8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86700" y="1128052"/>
              <a:ext cx="875883" cy="87588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3" name="Group 42">
            <a:extLst>
              <a:ext uri="{FF2B5EF4-FFF2-40B4-BE49-F238E27FC236}">
                <a16:creationId xmlns:a16="http://schemas.microsoft.com/office/drawing/2014/main" id="{B4D7005A-DD54-4F10-0F69-6ECBE7184BAB}"/>
              </a:ext>
            </a:extLst>
          </p:cNvPr>
          <p:cNvGrpSpPr/>
          <p:nvPr/>
        </p:nvGrpSpPr>
        <p:grpSpPr>
          <a:xfrm>
            <a:off x="3225539" y="2043319"/>
            <a:ext cx="1231833" cy="1499199"/>
            <a:chOff x="3225539" y="2043319"/>
            <a:chExt cx="1231833" cy="1499199"/>
          </a:xfrm>
        </p:grpSpPr>
        <p:cxnSp>
          <p:nvCxnSpPr>
            <p:cNvPr id="22" name="Straight Connector 21">
              <a:extLst>
                <a:ext uri="{FF2B5EF4-FFF2-40B4-BE49-F238E27FC236}">
                  <a16:creationId xmlns:a16="http://schemas.microsoft.com/office/drawing/2014/main" id="{4EEF4C94-A9D6-F49E-440B-E9501AF2A140}"/>
                </a:ext>
              </a:extLst>
            </p:cNvPr>
            <p:cNvCxnSpPr/>
            <p:nvPr/>
          </p:nvCxnSpPr>
          <p:spPr>
            <a:xfrm>
              <a:off x="3225539" y="3542518"/>
              <a:ext cx="432061"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50878D44-2307-E09E-674F-DFDD50E00A06}"/>
                </a:ext>
              </a:extLst>
            </p:cNvPr>
            <p:cNvCxnSpPr/>
            <p:nvPr/>
          </p:nvCxnSpPr>
          <p:spPr>
            <a:xfrm flipV="1">
              <a:off x="3657600" y="2043319"/>
              <a:ext cx="0" cy="1499199"/>
            </a:xfrm>
            <a:prstGeom prst="line">
              <a:avLst/>
            </a:prstGeom>
            <a:ln w="19050"/>
          </p:spPr>
          <p:style>
            <a:lnRef idx="1">
              <a:schemeClr val="dk1"/>
            </a:lnRef>
            <a:fillRef idx="0">
              <a:schemeClr val="dk1"/>
            </a:fillRef>
            <a:effectRef idx="0">
              <a:schemeClr val="dk1"/>
            </a:effectRef>
            <a:fontRef idx="minor">
              <a:schemeClr val="tx1"/>
            </a:fontRef>
          </p:style>
        </p:cxnSp>
        <p:cxnSp>
          <p:nvCxnSpPr>
            <p:cNvPr id="26" name="Straight Arrow Connector 25">
              <a:extLst>
                <a:ext uri="{FF2B5EF4-FFF2-40B4-BE49-F238E27FC236}">
                  <a16:creationId xmlns:a16="http://schemas.microsoft.com/office/drawing/2014/main" id="{0E83336B-968D-3CFE-2913-D606AC56722F}"/>
                </a:ext>
              </a:extLst>
            </p:cNvPr>
            <p:cNvCxnSpPr/>
            <p:nvPr/>
          </p:nvCxnSpPr>
          <p:spPr>
            <a:xfrm>
              <a:off x="3657600" y="2043319"/>
              <a:ext cx="799772"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grpSp>
      <p:grpSp>
        <p:nvGrpSpPr>
          <p:cNvPr id="48" name="Group 47">
            <a:extLst>
              <a:ext uri="{FF2B5EF4-FFF2-40B4-BE49-F238E27FC236}">
                <a16:creationId xmlns:a16="http://schemas.microsoft.com/office/drawing/2014/main" id="{C82B16D0-476D-72B6-6EEC-C8109A708C3C}"/>
              </a:ext>
            </a:extLst>
          </p:cNvPr>
          <p:cNvGrpSpPr/>
          <p:nvPr/>
        </p:nvGrpSpPr>
        <p:grpSpPr>
          <a:xfrm>
            <a:off x="546773" y="484840"/>
            <a:ext cx="5897054" cy="1844565"/>
            <a:chOff x="546773" y="484840"/>
            <a:chExt cx="5897054" cy="1844565"/>
          </a:xfrm>
        </p:grpSpPr>
        <p:grpSp>
          <p:nvGrpSpPr>
            <p:cNvPr id="27" name="Group 26">
              <a:extLst>
                <a:ext uri="{FF2B5EF4-FFF2-40B4-BE49-F238E27FC236}">
                  <a16:creationId xmlns:a16="http://schemas.microsoft.com/office/drawing/2014/main" id="{87AAB952-856D-0CB6-3E22-DB8A2A17ABB1}"/>
                </a:ext>
              </a:extLst>
            </p:cNvPr>
            <p:cNvGrpSpPr/>
            <p:nvPr/>
          </p:nvGrpSpPr>
          <p:grpSpPr>
            <a:xfrm>
              <a:off x="546773" y="484840"/>
              <a:ext cx="5897054" cy="1844565"/>
              <a:chOff x="546773" y="548635"/>
              <a:chExt cx="5897054" cy="1844565"/>
            </a:xfrm>
          </p:grpSpPr>
          <p:sp>
            <p:nvSpPr>
              <p:cNvPr id="2" name="Rectangle 1">
                <a:extLst>
                  <a:ext uri="{FF2B5EF4-FFF2-40B4-BE49-F238E27FC236}">
                    <a16:creationId xmlns:a16="http://schemas.microsoft.com/office/drawing/2014/main" id="{888F8B6B-EF9D-BDBF-AC45-35E1C7D11C57}"/>
                  </a:ext>
                </a:extLst>
              </p:cNvPr>
              <p:cNvSpPr/>
              <p:nvPr/>
            </p:nvSpPr>
            <p:spPr>
              <a:xfrm>
                <a:off x="4457372" y="637852"/>
                <a:ext cx="1986455" cy="168517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SG" b="1" dirty="0">
                    <a:latin typeface="Gill Sans MT" panose="020B0502020104020203" pitchFamily="34" charset="0"/>
                  </a:rPr>
                  <a:t>Machine Learning Model</a:t>
                </a:r>
              </a:p>
            </p:txBody>
          </p:sp>
          <p:cxnSp>
            <p:nvCxnSpPr>
              <p:cNvPr id="4" name="Straight Arrow Connector 3">
                <a:extLst>
                  <a:ext uri="{FF2B5EF4-FFF2-40B4-BE49-F238E27FC236}">
                    <a16:creationId xmlns:a16="http://schemas.microsoft.com/office/drawing/2014/main" id="{3052CF19-7628-7E51-682B-3F950F0CEB48}"/>
                  </a:ext>
                </a:extLst>
              </p:cNvPr>
              <p:cNvCxnSpPr>
                <a:stCxn id="3" idx="6"/>
                <a:endCxn id="2" idx="1"/>
              </p:cNvCxnSpPr>
              <p:nvPr/>
            </p:nvCxnSpPr>
            <p:spPr>
              <a:xfrm>
                <a:off x="3101714" y="1470918"/>
                <a:ext cx="1355658" cy="9524"/>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3" name="Oval 2">
                <a:extLst>
                  <a:ext uri="{FF2B5EF4-FFF2-40B4-BE49-F238E27FC236}">
                    <a16:creationId xmlns:a16="http://schemas.microsoft.com/office/drawing/2014/main" id="{17D8F00C-74BA-6D1F-60C4-6ED5E79699E7}"/>
                  </a:ext>
                </a:extLst>
              </p:cNvPr>
              <p:cNvSpPr/>
              <p:nvPr/>
            </p:nvSpPr>
            <p:spPr>
              <a:xfrm>
                <a:off x="546773" y="548635"/>
                <a:ext cx="2554941" cy="1844565"/>
              </a:xfrm>
              <a:prstGeom prst="ellipse">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SG" b="1" dirty="0">
                  <a:latin typeface="Gill Sans MT" panose="020B0502020104020203" pitchFamily="34" charset="0"/>
                </a:endParaRPr>
              </a:p>
            </p:txBody>
          </p:sp>
          <p:pic>
            <p:nvPicPr>
              <p:cNvPr id="1026" name="Picture 2" descr="42,758 Apple Orange Banana Stock Photos, Pictures &amp; Royalty-Free Images -  iStock">
                <a:extLst>
                  <a:ext uri="{FF2B5EF4-FFF2-40B4-BE49-F238E27FC236}">
                    <a16:creationId xmlns:a16="http://schemas.microsoft.com/office/drawing/2014/main" id="{F5BA2F6B-192B-CD16-66B8-001153EBED5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3450" y="880646"/>
                <a:ext cx="1752601" cy="1162673"/>
              </a:xfrm>
              <a:prstGeom prst="rect">
                <a:avLst/>
              </a:prstGeom>
              <a:solidFill>
                <a:schemeClr val="bg1">
                  <a:lumMod val="85000"/>
                </a:schemeClr>
              </a:solidFill>
            </p:spPr>
          </p:pic>
        </p:grpSp>
        <p:sp>
          <p:nvSpPr>
            <p:cNvPr id="33" name="TextBox 32">
              <a:extLst>
                <a:ext uri="{FF2B5EF4-FFF2-40B4-BE49-F238E27FC236}">
                  <a16:creationId xmlns:a16="http://schemas.microsoft.com/office/drawing/2014/main" id="{25895DFC-24F8-5B9F-88F2-69D513840AAF}"/>
                </a:ext>
              </a:extLst>
            </p:cNvPr>
            <p:cNvSpPr txBox="1"/>
            <p:nvPr/>
          </p:nvSpPr>
          <p:spPr>
            <a:xfrm>
              <a:off x="670613" y="582122"/>
              <a:ext cx="2421731" cy="369332"/>
            </a:xfrm>
            <a:prstGeom prst="rect">
              <a:avLst/>
            </a:prstGeom>
            <a:noFill/>
          </p:spPr>
          <p:txBody>
            <a:bodyPr wrap="square">
              <a:spAutoFit/>
            </a:bodyPr>
            <a:lstStyle/>
            <a:p>
              <a:pPr algn="ctr"/>
              <a:r>
                <a:rPr lang="en-SG" b="1" dirty="0">
                  <a:latin typeface="Gill Sans MT" panose="020B0502020104020203" pitchFamily="34" charset="0"/>
                </a:rPr>
                <a:t>Input Data</a:t>
              </a:r>
            </a:p>
          </p:txBody>
        </p:sp>
      </p:grpSp>
      <p:grpSp>
        <p:nvGrpSpPr>
          <p:cNvPr id="42" name="Group 41">
            <a:extLst>
              <a:ext uri="{FF2B5EF4-FFF2-40B4-BE49-F238E27FC236}">
                <a16:creationId xmlns:a16="http://schemas.microsoft.com/office/drawing/2014/main" id="{5A4C6E0D-6B45-87E7-6F34-8ED4C9E4E65C}"/>
              </a:ext>
            </a:extLst>
          </p:cNvPr>
          <p:cNvGrpSpPr/>
          <p:nvPr/>
        </p:nvGrpSpPr>
        <p:grpSpPr>
          <a:xfrm>
            <a:off x="-193860" y="2620237"/>
            <a:ext cx="3539375" cy="2202306"/>
            <a:chOff x="-193860" y="2620237"/>
            <a:chExt cx="3539375" cy="2202306"/>
          </a:xfrm>
        </p:grpSpPr>
        <p:grpSp>
          <p:nvGrpSpPr>
            <p:cNvPr id="31" name="Group 30">
              <a:extLst>
                <a:ext uri="{FF2B5EF4-FFF2-40B4-BE49-F238E27FC236}">
                  <a16:creationId xmlns:a16="http://schemas.microsoft.com/office/drawing/2014/main" id="{1B056974-3B98-4874-E648-1509354E931C}"/>
                </a:ext>
              </a:extLst>
            </p:cNvPr>
            <p:cNvGrpSpPr/>
            <p:nvPr/>
          </p:nvGrpSpPr>
          <p:grpSpPr>
            <a:xfrm>
              <a:off x="-193860" y="2620237"/>
              <a:ext cx="3539375" cy="1844554"/>
              <a:chOff x="-193860" y="2620237"/>
              <a:chExt cx="3539375" cy="1844554"/>
            </a:xfrm>
          </p:grpSpPr>
          <p:pic>
            <p:nvPicPr>
              <p:cNvPr id="1036" name="Picture 12" descr="SnapDragon® - New York Apple Association">
                <a:extLst>
                  <a:ext uri="{FF2B5EF4-FFF2-40B4-BE49-F238E27FC236}">
                    <a16:creationId xmlns:a16="http://schemas.microsoft.com/office/drawing/2014/main" id="{96ED0C15-686D-B142-713F-7C1D9AB578B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29890" y="2761637"/>
                <a:ext cx="918797" cy="723119"/>
              </a:xfrm>
              <a:prstGeom prst="rect">
                <a:avLst/>
              </a:prstGeom>
              <a:noFill/>
              <a:extLst>
                <a:ext uri="{909E8E84-426E-40DD-AFC4-6F175D3DCCD1}">
                  <a14:hiddenFill xmlns:a14="http://schemas.microsoft.com/office/drawing/2010/main">
                    <a:solidFill>
                      <a:srgbClr val="FFFFFF"/>
                    </a:solidFill>
                  </a14:hiddenFill>
                </a:ext>
              </a:extLst>
            </p:spPr>
          </p:pic>
          <p:grpSp>
            <p:nvGrpSpPr>
              <p:cNvPr id="30" name="Group 29">
                <a:extLst>
                  <a:ext uri="{FF2B5EF4-FFF2-40B4-BE49-F238E27FC236}">
                    <a16:creationId xmlns:a16="http://schemas.microsoft.com/office/drawing/2014/main" id="{0DBC4790-F256-3078-F3D9-E88C5234DB0B}"/>
                  </a:ext>
                </a:extLst>
              </p:cNvPr>
              <p:cNvGrpSpPr/>
              <p:nvPr/>
            </p:nvGrpSpPr>
            <p:grpSpPr>
              <a:xfrm>
                <a:off x="-193860" y="2620237"/>
                <a:ext cx="3539375" cy="1844554"/>
                <a:chOff x="-193860" y="2620237"/>
                <a:chExt cx="3539375" cy="1844554"/>
              </a:xfrm>
            </p:grpSpPr>
            <p:sp>
              <p:nvSpPr>
                <p:cNvPr id="10" name="Oval 9">
                  <a:extLst>
                    <a:ext uri="{FF2B5EF4-FFF2-40B4-BE49-F238E27FC236}">
                      <a16:creationId xmlns:a16="http://schemas.microsoft.com/office/drawing/2014/main" id="{0F01FE85-8104-860E-CDEF-4BE770F229B3}"/>
                    </a:ext>
                  </a:extLst>
                </p:cNvPr>
                <p:cNvSpPr/>
                <p:nvPr/>
              </p:nvSpPr>
              <p:spPr>
                <a:xfrm>
                  <a:off x="670613" y="2620237"/>
                  <a:ext cx="2554926" cy="1844554"/>
                </a:xfrm>
                <a:prstGeom prst="ellipse">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SG" b="1" dirty="0">
                    <a:latin typeface="Gill Sans MT" panose="020B0502020104020203" pitchFamily="34" charset="0"/>
                  </a:endParaRPr>
                </a:p>
              </p:txBody>
            </p:sp>
            <p:pic>
              <p:nvPicPr>
                <p:cNvPr id="1034" name="Picture 10" descr="Oranges – Medium – Each – FreshPoint Local">
                  <a:extLst>
                    <a:ext uri="{FF2B5EF4-FFF2-40B4-BE49-F238E27FC236}">
                      <a16:creationId xmlns:a16="http://schemas.microsoft.com/office/drawing/2014/main" id="{04A81122-1DB8-73EC-CD5A-D2DD158926C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57274" y="2900362"/>
                  <a:ext cx="533401" cy="533401"/>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Banana equivalent dose - Wikipedia">
                  <a:extLst>
                    <a:ext uri="{FF2B5EF4-FFF2-40B4-BE49-F238E27FC236}">
                      <a16:creationId xmlns:a16="http://schemas.microsoft.com/office/drawing/2014/main" id="{9C8513B5-35DB-5830-B2BF-42D9366C20D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54943" y="3612640"/>
                  <a:ext cx="709613" cy="625363"/>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2CB57001-A627-0806-6BE0-E5C87C7EEFAF}"/>
                    </a:ext>
                  </a:extLst>
                </p:cNvPr>
                <p:cNvSpPr txBox="1"/>
                <p:nvPr/>
              </p:nvSpPr>
              <p:spPr>
                <a:xfrm>
                  <a:off x="-193860" y="3322245"/>
                  <a:ext cx="3042547" cy="338554"/>
                </a:xfrm>
                <a:prstGeom prst="rect">
                  <a:avLst/>
                </a:prstGeom>
                <a:noFill/>
              </p:spPr>
              <p:txBody>
                <a:bodyPr wrap="square">
                  <a:spAutoFit/>
                </a:bodyPr>
                <a:lstStyle/>
                <a:p>
                  <a:pPr algn="ctr"/>
                  <a:r>
                    <a:rPr lang="en-SG" sz="1600" dirty="0">
                      <a:latin typeface="Gill Sans MT" panose="020B0502020104020203" pitchFamily="34" charset="0"/>
                    </a:rPr>
                    <a:t>Orange</a:t>
                  </a:r>
                </a:p>
              </p:txBody>
            </p:sp>
            <p:sp>
              <p:nvSpPr>
                <p:cNvPr id="15" name="TextBox 14">
                  <a:extLst>
                    <a:ext uri="{FF2B5EF4-FFF2-40B4-BE49-F238E27FC236}">
                      <a16:creationId xmlns:a16="http://schemas.microsoft.com/office/drawing/2014/main" id="{B99D5E5F-F844-FBBA-1306-1B9ADD915D5F}"/>
                    </a:ext>
                  </a:extLst>
                </p:cNvPr>
                <p:cNvSpPr txBox="1"/>
                <p:nvPr/>
              </p:nvSpPr>
              <p:spPr>
                <a:xfrm>
                  <a:off x="1503118" y="3329428"/>
                  <a:ext cx="1799788" cy="338554"/>
                </a:xfrm>
                <a:prstGeom prst="rect">
                  <a:avLst/>
                </a:prstGeom>
                <a:noFill/>
              </p:spPr>
              <p:txBody>
                <a:bodyPr wrap="square">
                  <a:spAutoFit/>
                </a:bodyPr>
                <a:lstStyle/>
                <a:p>
                  <a:pPr algn="ctr"/>
                  <a:r>
                    <a:rPr lang="en-SG" sz="1600" dirty="0">
                      <a:latin typeface="Gill Sans MT" panose="020B0502020104020203" pitchFamily="34" charset="0"/>
                    </a:rPr>
                    <a:t>Apple</a:t>
                  </a:r>
                </a:p>
              </p:txBody>
            </p:sp>
            <p:sp>
              <p:nvSpPr>
                <p:cNvPr id="16" name="TextBox 15">
                  <a:extLst>
                    <a:ext uri="{FF2B5EF4-FFF2-40B4-BE49-F238E27FC236}">
                      <a16:creationId xmlns:a16="http://schemas.microsoft.com/office/drawing/2014/main" id="{1C2E7300-2EE1-FC7F-EEC5-50F2F29777F1}"/>
                    </a:ext>
                  </a:extLst>
                </p:cNvPr>
                <p:cNvSpPr txBox="1"/>
                <p:nvPr/>
              </p:nvSpPr>
              <p:spPr>
                <a:xfrm>
                  <a:off x="302968" y="4123651"/>
                  <a:ext cx="3042547" cy="338554"/>
                </a:xfrm>
                <a:prstGeom prst="rect">
                  <a:avLst/>
                </a:prstGeom>
                <a:noFill/>
              </p:spPr>
              <p:txBody>
                <a:bodyPr wrap="square">
                  <a:spAutoFit/>
                </a:bodyPr>
                <a:lstStyle/>
                <a:p>
                  <a:pPr algn="ctr"/>
                  <a:r>
                    <a:rPr lang="en-SG" sz="1600" dirty="0">
                      <a:latin typeface="Gill Sans MT" panose="020B0502020104020203" pitchFamily="34" charset="0"/>
                    </a:rPr>
                    <a:t>Banana</a:t>
                  </a:r>
                </a:p>
              </p:txBody>
            </p:sp>
          </p:grpSp>
        </p:grpSp>
        <p:sp>
          <p:nvSpPr>
            <p:cNvPr id="34" name="TextBox 33">
              <a:extLst>
                <a:ext uri="{FF2B5EF4-FFF2-40B4-BE49-F238E27FC236}">
                  <a16:creationId xmlns:a16="http://schemas.microsoft.com/office/drawing/2014/main" id="{E8D92E1A-65DC-463D-F9C5-599AB470D0E9}"/>
                </a:ext>
              </a:extLst>
            </p:cNvPr>
            <p:cNvSpPr txBox="1"/>
            <p:nvPr/>
          </p:nvSpPr>
          <p:spPr>
            <a:xfrm>
              <a:off x="679983" y="4453211"/>
              <a:ext cx="2421731" cy="369332"/>
            </a:xfrm>
            <a:prstGeom prst="rect">
              <a:avLst/>
            </a:prstGeom>
            <a:noFill/>
          </p:spPr>
          <p:txBody>
            <a:bodyPr wrap="square">
              <a:spAutoFit/>
            </a:bodyPr>
            <a:lstStyle/>
            <a:p>
              <a:pPr algn="ctr"/>
              <a:r>
                <a:rPr lang="en-SG" b="1" dirty="0">
                  <a:latin typeface="Gill Sans MT" panose="020B0502020104020203" pitchFamily="34" charset="0"/>
                </a:rPr>
                <a:t>Annotations</a:t>
              </a:r>
            </a:p>
          </p:txBody>
        </p:sp>
      </p:grpSp>
      <p:grpSp>
        <p:nvGrpSpPr>
          <p:cNvPr id="39" name="Group 38">
            <a:extLst>
              <a:ext uri="{FF2B5EF4-FFF2-40B4-BE49-F238E27FC236}">
                <a16:creationId xmlns:a16="http://schemas.microsoft.com/office/drawing/2014/main" id="{5174E879-8794-1BB6-69F0-5EA0EC027F88}"/>
              </a:ext>
            </a:extLst>
          </p:cNvPr>
          <p:cNvGrpSpPr/>
          <p:nvPr/>
        </p:nvGrpSpPr>
        <p:grpSpPr>
          <a:xfrm>
            <a:off x="6443827" y="122600"/>
            <a:ext cx="2318756" cy="1294047"/>
            <a:chOff x="6443827" y="122600"/>
            <a:chExt cx="2318756" cy="1294047"/>
          </a:xfrm>
        </p:grpSpPr>
        <p:pic>
          <p:nvPicPr>
            <p:cNvPr id="1028" name="Picture 4" descr="Banana definition and meaning | Collins English Dictionary">
              <a:extLst>
                <a:ext uri="{FF2B5EF4-FFF2-40B4-BE49-F238E27FC236}">
                  <a16:creationId xmlns:a16="http://schemas.microsoft.com/office/drawing/2014/main" id="{695B547E-E5BD-DFC9-A145-3C033BFD548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891462" y="122600"/>
              <a:ext cx="871121" cy="871121"/>
            </a:xfrm>
            <a:prstGeom prst="rect">
              <a:avLst/>
            </a:prstGeom>
            <a:noFill/>
            <a:extLst>
              <a:ext uri="{909E8E84-426E-40DD-AFC4-6F175D3DCCD1}">
                <a14:hiddenFill xmlns:a14="http://schemas.microsoft.com/office/drawing/2010/main">
                  <a:solidFill>
                    <a:srgbClr val="FFFFFF"/>
                  </a:solidFill>
                </a14:hiddenFill>
              </a:ext>
            </a:extLst>
          </p:spPr>
        </p:pic>
        <p:cxnSp>
          <p:nvCxnSpPr>
            <p:cNvPr id="36" name="Straight Arrow Connector 35">
              <a:extLst>
                <a:ext uri="{FF2B5EF4-FFF2-40B4-BE49-F238E27FC236}">
                  <a16:creationId xmlns:a16="http://schemas.microsoft.com/office/drawing/2014/main" id="{6398D517-6463-710A-817B-5EF7515B1158}"/>
                </a:ext>
              </a:extLst>
            </p:cNvPr>
            <p:cNvCxnSpPr>
              <a:stCxn id="2" idx="3"/>
            </p:cNvCxnSpPr>
            <p:nvPr/>
          </p:nvCxnSpPr>
          <p:spPr>
            <a:xfrm flipV="1">
              <a:off x="6443827" y="582122"/>
              <a:ext cx="1355658" cy="834525"/>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grpSp>
      <p:grpSp>
        <p:nvGrpSpPr>
          <p:cNvPr id="41" name="Group 40">
            <a:extLst>
              <a:ext uri="{FF2B5EF4-FFF2-40B4-BE49-F238E27FC236}">
                <a16:creationId xmlns:a16="http://schemas.microsoft.com/office/drawing/2014/main" id="{4CD8ABCA-F3F8-97B7-0E3C-0C58034C017B}"/>
              </a:ext>
            </a:extLst>
          </p:cNvPr>
          <p:cNvGrpSpPr/>
          <p:nvPr/>
        </p:nvGrpSpPr>
        <p:grpSpPr>
          <a:xfrm>
            <a:off x="6443827" y="1550978"/>
            <a:ext cx="2413432" cy="1742708"/>
            <a:chOff x="6443827" y="1550978"/>
            <a:chExt cx="2413432" cy="1742708"/>
          </a:xfrm>
        </p:grpSpPr>
        <p:pic>
          <p:nvPicPr>
            <p:cNvPr id="1032" name="Picture 8" descr="ORANGES (Spain) 500g">
              <a:extLst>
                <a:ext uri="{FF2B5EF4-FFF2-40B4-BE49-F238E27FC236}">
                  <a16:creationId xmlns:a16="http://schemas.microsoft.com/office/drawing/2014/main" id="{28F5AD33-6BDE-E731-3084-71C4C234EA6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701839" y="2138266"/>
              <a:ext cx="1155420" cy="1155420"/>
            </a:xfrm>
            <a:prstGeom prst="rect">
              <a:avLst/>
            </a:prstGeom>
            <a:noFill/>
            <a:extLst>
              <a:ext uri="{909E8E84-426E-40DD-AFC4-6F175D3DCCD1}">
                <a14:hiddenFill xmlns:a14="http://schemas.microsoft.com/office/drawing/2010/main">
                  <a:solidFill>
                    <a:srgbClr val="FFFFFF"/>
                  </a:solidFill>
                </a14:hiddenFill>
              </a:ext>
            </a:extLst>
          </p:spPr>
        </p:pic>
        <p:cxnSp>
          <p:nvCxnSpPr>
            <p:cNvPr id="38" name="Straight Arrow Connector 37">
              <a:extLst>
                <a:ext uri="{FF2B5EF4-FFF2-40B4-BE49-F238E27FC236}">
                  <a16:creationId xmlns:a16="http://schemas.microsoft.com/office/drawing/2014/main" id="{32886BC6-4A59-6F26-8FCF-D271F3F14B4B}"/>
                </a:ext>
              </a:extLst>
            </p:cNvPr>
            <p:cNvCxnSpPr>
              <a:cxnSpLocks/>
            </p:cNvCxnSpPr>
            <p:nvPr/>
          </p:nvCxnSpPr>
          <p:spPr>
            <a:xfrm>
              <a:off x="6443827" y="1550978"/>
              <a:ext cx="1258012" cy="102463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grpSp>
      <p:sp>
        <p:nvSpPr>
          <p:cNvPr id="47" name="Rectangle: Rounded Corners 46">
            <a:extLst>
              <a:ext uri="{FF2B5EF4-FFF2-40B4-BE49-F238E27FC236}">
                <a16:creationId xmlns:a16="http://schemas.microsoft.com/office/drawing/2014/main" id="{714BC793-432F-1802-B069-B8C021A8FBF3}"/>
              </a:ext>
            </a:extLst>
          </p:cNvPr>
          <p:cNvSpPr/>
          <p:nvPr/>
        </p:nvSpPr>
        <p:spPr>
          <a:xfrm>
            <a:off x="4208702" y="4126850"/>
            <a:ext cx="6527069" cy="2304682"/>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SG" sz="2400" b="1" dirty="0">
                <a:solidFill>
                  <a:schemeClr val="tx1"/>
                </a:solidFill>
                <a:latin typeface="Gill Sans MT" panose="020B0502020104020203" pitchFamily="34" charset="0"/>
              </a:rPr>
              <a:t>Supervised Learning</a:t>
            </a:r>
          </a:p>
          <a:p>
            <a:endParaRPr lang="en-SG" sz="2400" b="1" dirty="0">
              <a:solidFill>
                <a:schemeClr val="tx1"/>
              </a:solidFill>
              <a:latin typeface="Gill Sans MT" panose="020B0502020104020203" pitchFamily="34" charset="0"/>
            </a:endParaRPr>
          </a:p>
          <a:p>
            <a:pPr marL="342900" indent="-342900">
              <a:buFont typeface="Arial" panose="020B0604020202020204" pitchFamily="34" charset="0"/>
              <a:buChar char="•"/>
            </a:pPr>
            <a:r>
              <a:rPr lang="en-SG" sz="2000" dirty="0">
                <a:solidFill>
                  <a:schemeClr val="tx1"/>
                </a:solidFill>
                <a:latin typeface="Gill Sans MT" panose="020B0502020104020203" pitchFamily="34" charset="0"/>
              </a:rPr>
              <a:t>Machine learning model learns under supervision</a:t>
            </a:r>
          </a:p>
          <a:p>
            <a:endParaRPr lang="en-SG" sz="2000" dirty="0">
              <a:solidFill>
                <a:schemeClr val="tx1"/>
              </a:solidFill>
              <a:latin typeface="Gill Sans MT" panose="020B0502020104020203" pitchFamily="34" charset="0"/>
            </a:endParaRPr>
          </a:p>
          <a:p>
            <a:pPr marL="342900" indent="-342900">
              <a:buFont typeface="Arial" panose="020B0604020202020204" pitchFamily="34" charset="0"/>
              <a:buChar char="•"/>
            </a:pPr>
            <a:r>
              <a:rPr lang="en-SG" sz="2000" dirty="0">
                <a:solidFill>
                  <a:schemeClr val="tx1"/>
                </a:solidFill>
                <a:latin typeface="Gill Sans MT" panose="020B0502020104020203" pitchFamily="34" charset="0"/>
              </a:rPr>
              <a:t>Model is able to categorize the input data (fruits) with the help of annotations or labelled data</a:t>
            </a:r>
          </a:p>
          <a:p>
            <a:pPr marL="342900" indent="-342900">
              <a:buFont typeface="Arial" panose="020B0604020202020204" pitchFamily="34" charset="0"/>
              <a:buChar char="•"/>
            </a:pPr>
            <a:endParaRPr lang="en-SG" sz="2000" b="1" dirty="0">
              <a:solidFill>
                <a:schemeClr val="tx1"/>
              </a:solidFill>
              <a:latin typeface="Gill Sans MT" panose="020B0502020104020203" pitchFamily="34" charset="0"/>
            </a:endParaRPr>
          </a:p>
        </p:txBody>
      </p:sp>
      <p:sp>
        <p:nvSpPr>
          <p:cNvPr id="50" name="TextBox 49">
            <a:extLst>
              <a:ext uri="{FF2B5EF4-FFF2-40B4-BE49-F238E27FC236}">
                <a16:creationId xmlns:a16="http://schemas.microsoft.com/office/drawing/2014/main" id="{D67558AE-1379-FD8A-2784-C71CDA2CE18F}"/>
              </a:ext>
            </a:extLst>
          </p:cNvPr>
          <p:cNvSpPr txBox="1"/>
          <p:nvPr/>
        </p:nvSpPr>
        <p:spPr>
          <a:xfrm>
            <a:off x="6207256" y="325008"/>
            <a:ext cx="6422064" cy="369332"/>
          </a:xfrm>
          <a:prstGeom prst="rect">
            <a:avLst/>
          </a:prstGeom>
          <a:noFill/>
        </p:spPr>
        <p:txBody>
          <a:bodyPr wrap="square">
            <a:spAutoFit/>
          </a:bodyPr>
          <a:lstStyle/>
          <a:p>
            <a:pPr algn="ctr"/>
            <a:r>
              <a:rPr lang="en-SG" b="1" dirty="0">
                <a:latin typeface="Gill Sans MT" panose="020B0502020104020203" pitchFamily="34" charset="0"/>
              </a:rPr>
              <a:t>Class 1</a:t>
            </a:r>
          </a:p>
        </p:txBody>
      </p:sp>
      <p:sp>
        <p:nvSpPr>
          <p:cNvPr id="51" name="TextBox 50">
            <a:extLst>
              <a:ext uri="{FF2B5EF4-FFF2-40B4-BE49-F238E27FC236}">
                <a16:creationId xmlns:a16="http://schemas.microsoft.com/office/drawing/2014/main" id="{09BB21FB-727E-72C5-E208-5C1F96C560E1}"/>
              </a:ext>
            </a:extLst>
          </p:cNvPr>
          <p:cNvSpPr txBox="1"/>
          <p:nvPr/>
        </p:nvSpPr>
        <p:spPr>
          <a:xfrm>
            <a:off x="7358929" y="1366312"/>
            <a:ext cx="4182515" cy="369332"/>
          </a:xfrm>
          <a:prstGeom prst="rect">
            <a:avLst/>
          </a:prstGeom>
          <a:noFill/>
        </p:spPr>
        <p:txBody>
          <a:bodyPr wrap="square">
            <a:spAutoFit/>
          </a:bodyPr>
          <a:lstStyle/>
          <a:p>
            <a:pPr algn="ctr"/>
            <a:r>
              <a:rPr lang="en-SG" b="1" dirty="0">
                <a:latin typeface="Gill Sans MT" panose="020B0502020104020203" pitchFamily="34" charset="0"/>
              </a:rPr>
              <a:t>Class 2</a:t>
            </a:r>
          </a:p>
        </p:txBody>
      </p:sp>
      <p:sp>
        <p:nvSpPr>
          <p:cNvPr id="52" name="TextBox 51">
            <a:extLst>
              <a:ext uri="{FF2B5EF4-FFF2-40B4-BE49-F238E27FC236}">
                <a16:creationId xmlns:a16="http://schemas.microsoft.com/office/drawing/2014/main" id="{49DF06DD-6420-BADB-D2F3-C46CD5E9C591}"/>
              </a:ext>
            </a:extLst>
          </p:cNvPr>
          <p:cNvSpPr txBox="1"/>
          <p:nvPr/>
        </p:nvSpPr>
        <p:spPr>
          <a:xfrm>
            <a:off x="6239155" y="2497454"/>
            <a:ext cx="6422064" cy="369332"/>
          </a:xfrm>
          <a:prstGeom prst="rect">
            <a:avLst/>
          </a:prstGeom>
          <a:noFill/>
        </p:spPr>
        <p:txBody>
          <a:bodyPr wrap="square">
            <a:spAutoFit/>
          </a:bodyPr>
          <a:lstStyle/>
          <a:p>
            <a:pPr algn="ctr"/>
            <a:r>
              <a:rPr lang="en-SG" b="1" dirty="0">
                <a:latin typeface="Gill Sans MT" panose="020B0502020104020203" pitchFamily="34" charset="0"/>
              </a:rPr>
              <a:t>Class 3</a:t>
            </a:r>
          </a:p>
        </p:txBody>
      </p:sp>
    </p:spTree>
    <p:extLst>
      <p:ext uri="{BB962C8B-B14F-4D97-AF65-F5344CB8AC3E}">
        <p14:creationId xmlns:p14="http://schemas.microsoft.com/office/powerpoint/2010/main" val="1544955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anim calcmode="lin" valueType="num">
                                      <p:cBhvr additive="base">
                                        <p:cTn id="7" dur="500" fill="hold"/>
                                        <p:tgtEl>
                                          <p:spTgt spid="48"/>
                                        </p:tgtEl>
                                        <p:attrNameLst>
                                          <p:attrName>ppt_x</p:attrName>
                                        </p:attrNameLst>
                                      </p:cBhvr>
                                      <p:tavLst>
                                        <p:tav tm="0">
                                          <p:val>
                                            <p:strVal val="#ppt_x"/>
                                          </p:val>
                                        </p:tav>
                                        <p:tav tm="100000">
                                          <p:val>
                                            <p:strVal val="#ppt_x"/>
                                          </p:val>
                                        </p:tav>
                                      </p:tavLst>
                                    </p:anim>
                                    <p:anim calcmode="lin" valueType="num">
                                      <p:cBhvr additive="base">
                                        <p:cTn id="8" dur="500" fill="hold"/>
                                        <p:tgtEl>
                                          <p:spTgt spid="4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9"/>
                                        </p:tgtEl>
                                        <p:attrNameLst>
                                          <p:attrName>style.visibility</p:attrName>
                                        </p:attrNameLst>
                                      </p:cBhvr>
                                      <p:to>
                                        <p:strVal val="visible"/>
                                      </p:to>
                                    </p:set>
                                    <p:anim calcmode="lin" valueType="num">
                                      <p:cBhvr additive="base">
                                        <p:cTn id="13" dur="500" fill="hold"/>
                                        <p:tgtEl>
                                          <p:spTgt spid="39"/>
                                        </p:tgtEl>
                                        <p:attrNameLst>
                                          <p:attrName>ppt_x</p:attrName>
                                        </p:attrNameLst>
                                      </p:cBhvr>
                                      <p:tavLst>
                                        <p:tav tm="0">
                                          <p:val>
                                            <p:strVal val="#ppt_x"/>
                                          </p:val>
                                        </p:tav>
                                        <p:tav tm="100000">
                                          <p:val>
                                            <p:strVal val="#ppt_x"/>
                                          </p:val>
                                        </p:tav>
                                      </p:tavLst>
                                    </p:anim>
                                    <p:anim calcmode="lin" valueType="num">
                                      <p:cBhvr additive="base">
                                        <p:cTn id="14" dur="500" fill="hold"/>
                                        <p:tgtEl>
                                          <p:spTgt spid="39"/>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50"/>
                                        </p:tgtEl>
                                        <p:attrNameLst>
                                          <p:attrName>style.visibility</p:attrName>
                                        </p:attrNameLst>
                                      </p:cBhvr>
                                      <p:to>
                                        <p:strVal val="visible"/>
                                      </p:to>
                                    </p:set>
                                    <p:anim calcmode="lin" valueType="num">
                                      <p:cBhvr additive="base">
                                        <p:cTn id="17" dur="500" fill="hold"/>
                                        <p:tgtEl>
                                          <p:spTgt spid="50"/>
                                        </p:tgtEl>
                                        <p:attrNameLst>
                                          <p:attrName>ppt_x</p:attrName>
                                        </p:attrNameLst>
                                      </p:cBhvr>
                                      <p:tavLst>
                                        <p:tav tm="0">
                                          <p:val>
                                            <p:strVal val="#ppt_x"/>
                                          </p:val>
                                        </p:tav>
                                        <p:tav tm="100000">
                                          <p:val>
                                            <p:strVal val="#ppt_x"/>
                                          </p:val>
                                        </p:tav>
                                      </p:tavLst>
                                    </p:anim>
                                    <p:anim calcmode="lin" valueType="num">
                                      <p:cBhvr additive="base">
                                        <p:cTn id="18" dur="500" fill="hold"/>
                                        <p:tgtEl>
                                          <p:spTgt spid="50"/>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40"/>
                                        </p:tgtEl>
                                        <p:attrNameLst>
                                          <p:attrName>style.visibility</p:attrName>
                                        </p:attrNameLst>
                                      </p:cBhvr>
                                      <p:to>
                                        <p:strVal val="visible"/>
                                      </p:to>
                                    </p:set>
                                    <p:anim calcmode="lin" valueType="num">
                                      <p:cBhvr additive="base">
                                        <p:cTn id="23" dur="500" fill="hold"/>
                                        <p:tgtEl>
                                          <p:spTgt spid="40"/>
                                        </p:tgtEl>
                                        <p:attrNameLst>
                                          <p:attrName>ppt_x</p:attrName>
                                        </p:attrNameLst>
                                      </p:cBhvr>
                                      <p:tavLst>
                                        <p:tav tm="0">
                                          <p:val>
                                            <p:strVal val="#ppt_x"/>
                                          </p:val>
                                        </p:tav>
                                        <p:tav tm="100000">
                                          <p:val>
                                            <p:strVal val="#ppt_x"/>
                                          </p:val>
                                        </p:tav>
                                      </p:tavLst>
                                    </p:anim>
                                    <p:anim calcmode="lin" valueType="num">
                                      <p:cBhvr additive="base">
                                        <p:cTn id="24" dur="500" fill="hold"/>
                                        <p:tgtEl>
                                          <p:spTgt spid="40"/>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51"/>
                                        </p:tgtEl>
                                        <p:attrNameLst>
                                          <p:attrName>style.visibility</p:attrName>
                                        </p:attrNameLst>
                                      </p:cBhvr>
                                      <p:to>
                                        <p:strVal val="visible"/>
                                      </p:to>
                                    </p:set>
                                    <p:anim calcmode="lin" valueType="num">
                                      <p:cBhvr additive="base">
                                        <p:cTn id="27" dur="500" fill="hold"/>
                                        <p:tgtEl>
                                          <p:spTgt spid="51"/>
                                        </p:tgtEl>
                                        <p:attrNameLst>
                                          <p:attrName>ppt_x</p:attrName>
                                        </p:attrNameLst>
                                      </p:cBhvr>
                                      <p:tavLst>
                                        <p:tav tm="0">
                                          <p:val>
                                            <p:strVal val="#ppt_x"/>
                                          </p:val>
                                        </p:tav>
                                        <p:tav tm="100000">
                                          <p:val>
                                            <p:strVal val="#ppt_x"/>
                                          </p:val>
                                        </p:tav>
                                      </p:tavLst>
                                    </p:anim>
                                    <p:anim calcmode="lin" valueType="num">
                                      <p:cBhvr additive="base">
                                        <p:cTn id="28" dur="500" fill="hold"/>
                                        <p:tgtEl>
                                          <p:spTgt spid="51"/>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41"/>
                                        </p:tgtEl>
                                        <p:attrNameLst>
                                          <p:attrName>style.visibility</p:attrName>
                                        </p:attrNameLst>
                                      </p:cBhvr>
                                      <p:to>
                                        <p:strVal val="visible"/>
                                      </p:to>
                                    </p:set>
                                    <p:anim calcmode="lin" valueType="num">
                                      <p:cBhvr additive="base">
                                        <p:cTn id="33" dur="500" fill="hold"/>
                                        <p:tgtEl>
                                          <p:spTgt spid="41"/>
                                        </p:tgtEl>
                                        <p:attrNameLst>
                                          <p:attrName>ppt_x</p:attrName>
                                        </p:attrNameLst>
                                      </p:cBhvr>
                                      <p:tavLst>
                                        <p:tav tm="0">
                                          <p:val>
                                            <p:strVal val="#ppt_x"/>
                                          </p:val>
                                        </p:tav>
                                        <p:tav tm="100000">
                                          <p:val>
                                            <p:strVal val="#ppt_x"/>
                                          </p:val>
                                        </p:tav>
                                      </p:tavLst>
                                    </p:anim>
                                    <p:anim calcmode="lin" valueType="num">
                                      <p:cBhvr additive="base">
                                        <p:cTn id="34" dur="500" fill="hold"/>
                                        <p:tgtEl>
                                          <p:spTgt spid="41"/>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52"/>
                                        </p:tgtEl>
                                        <p:attrNameLst>
                                          <p:attrName>style.visibility</p:attrName>
                                        </p:attrNameLst>
                                      </p:cBhvr>
                                      <p:to>
                                        <p:strVal val="visible"/>
                                      </p:to>
                                    </p:set>
                                    <p:anim calcmode="lin" valueType="num">
                                      <p:cBhvr additive="base">
                                        <p:cTn id="37" dur="500" fill="hold"/>
                                        <p:tgtEl>
                                          <p:spTgt spid="52"/>
                                        </p:tgtEl>
                                        <p:attrNameLst>
                                          <p:attrName>ppt_x</p:attrName>
                                        </p:attrNameLst>
                                      </p:cBhvr>
                                      <p:tavLst>
                                        <p:tav tm="0">
                                          <p:val>
                                            <p:strVal val="#ppt_x"/>
                                          </p:val>
                                        </p:tav>
                                        <p:tav tm="100000">
                                          <p:val>
                                            <p:strVal val="#ppt_x"/>
                                          </p:val>
                                        </p:tav>
                                      </p:tavLst>
                                    </p:anim>
                                    <p:anim calcmode="lin" valueType="num">
                                      <p:cBhvr additive="base">
                                        <p:cTn id="38" dur="500" fill="hold"/>
                                        <p:tgtEl>
                                          <p:spTgt spid="52"/>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42"/>
                                        </p:tgtEl>
                                        <p:attrNameLst>
                                          <p:attrName>style.visibility</p:attrName>
                                        </p:attrNameLst>
                                      </p:cBhvr>
                                      <p:to>
                                        <p:strVal val="visible"/>
                                      </p:to>
                                    </p:set>
                                    <p:anim calcmode="lin" valueType="num">
                                      <p:cBhvr additive="base">
                                        <p:cTn id="43" dur="500" fill="hold"/>
                                        <p:tgtEl>
                                          <p:spTgt spid="42"/>
                                        </p:tgtEl>
                                        <p:attrNameLst>
                                          <p:attrName>ppt_x</p:attrName>
                                        </p:attrNameLst>
                                      </p:cBhvr>
                                      <p:tavLst>
                                        <p:tav tm="0">
                                          <p:val>
                                            <p:strVal val="#ppt_x"/>
                                          </p:val>
                                        </p:tav>
                                        <p:tav tm="100000">
                                          <p:val>
                                            <p:strVal val="#ppt_x"/>
                                          </p:val>
                                        </p:tav>
                                      </p:tavLst>
                                    </p:anim>
                                    <p:anim calcmode="lin" valueType="num">
                                      <p:cBhvr additive="base">
                                        <p:cTn id="44" dur="500" fill="hold"/>
                                        <p:tgtEl>
                                          <p:spTgt spid="42"/>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43"/>
                                        </p:tgtEl>
                                        <p:attrNameLst>
                                          <p:attrName>style.visibility</p:attrName>
                                        </p:attrNameLst>
                                      </p:cBhvr>
                                      <p:to>
                                        <p:strVal val="visible"/>
                                      </p:to>
                                    </p:set>
                                    <p:anim calcmode="lin" valueType="num">
                                      <p:cBhvr additive="base">
                                        <p:cTn id="47" dur="500" fill="hold"/>
                                        <p:tgtEl>
                                          <p:spTgt spid="43"/>
                                        </p:tgtEl>
                                        <p:attrNameLst>
                                          <p:attrName>ppt_x</p:attrName>
                                        </p:attrNameLst>
                                      </p:cBhvr>
                                      <p:tavLst>
                                        <p:tav tm="0">
                                          <p:val>
                                            <p:strVal val="#ppt_x"/>
                                          </p:val>
                                        </p:tav>
                                        <p:tav tm="100000">
                                          <p:val>
                                            <p:strVal val="#ppt_x"/>
                                          </p:val>
                                        </p:tav>
                                      </p:tavLst>
                                    </p:anim>
                                    <p:anim calcmode="lin" valueType="num">
                                      <p:cBhvr additive="base">
                                        <p:cTn id="48" dur="500" fill="hold"/>
                                        <p:tgtEl>
                                          <p:spTgt spid="43"/>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grpId="0" nodeType="clickEffect">
                                  <p:stCondLst>
                                    <p:cond delay="0"/>
                                  </p:stCondLst>
                                  <p:childTnLst>
                                    <p:set>
                                      <p:cBhvr>
                                        <p:cTn id="52" dur="1" fill="hold">
                                          <p:stCondLst>
                                            <p:cond delay="0"/>
                                          </p:stCondLst>
                                        </p:cTn>
                                        <p:tgtEl>
                                          <p:spTgt spid="47"/>
                                        </p:tgtEl>
                                        <p:attrNameLst>
                                          <p:attrName>style.visibility</p:attrName>
                                        </p:attrNameLst>
                                      </p:cBhvr>
                                      <p:to>
                                        <p:strVal val="visible"/>
                                      </p:to>
                                    </p:set>
                                    <p:anim calcmode="lin" valueType="num">
                                      <p:cBhvr additive="base">
                                        <p:cTn id="53" dur="500" fill="hold"/>
                                        <p:tgtEl>
                                          <p:spTgt spid="47"/>
                                        </p:tgtEl>
                                        <p:attrNameLst>
                                          <p:attrName>ppt_x</p:attrName>
                                        </p:attrNameLst>
                                      </p:cBhvr>
                                      <p:tavLst>
                                        <p:tav tm="0">
                                          <p:val>
                                            <p:strVal val="#ppt_x"/>
                                          </p:val>
                                        </p:tav>
                                        <p:tav tm="100000">
                                          <p:val>
                                            <p:strVal val="#ppt_x"/>
                                          </p:val>
                                        </p:tav>
                                      </p:tavLst>
                                    </p:anim>
                                    <p:anim calcmode="lin" valueType="num">
                                      <p:cBhvr additive="base">
                                        <p:cTn id="54"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50" grpId="0"/>
      <p:bldP spid="51" grpId="0"/>
      <p:bldP spid="5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 name="Group 39">
            <a:extLst>
              <a:ext uri="{FF2B5EF4-FFF2-40B4-BE49-F238E27FC236}">
                <a16:creationId xmlns:a16="http://schemas.microsoft.com/office/drawing/2014/main" id="{FA328201-BD79-9301-065D-3FF54B0E29EE}"/>
              </a:ext>
            </a:extLst>
          </p:cNvPr>
          <p:cNvGrpSpPr/>
          <p:nvPr/>
        </p:nvGrpSpPr>
        <p:grpSpPr>
          <a:xfrm>
            <a:off x="6443827" y="1128052"/>
            <a:ext cx="2318756" cy="875883"/>
            <a:chOff x="6443827" y="1128052"/>
            <a:chExt cx="2318756" cy="875883"/>
          </a:xfrm>
        </p:grpSpPr>
        <p:cxnSp>
          <p:nvCxnSpPr>
            <p:cNvPr id="5" name="Straight Arrow Connector 4">
              <a:extLst>
                <a:ext uri="{FF2B5EF4-FFF2-40B4-BE49-F238E27FC236}">
                  <a16:creationId xmlns:a16="http://schemas.microsoft.com/office/drawing/2014/main" id="{364692F9-8D48-B06A-41C4-66D3200463F1}"/>
                </a:ext>
              </a:extLst>
            </p:cNvPr>
            <p:cNvCxnSpPr/>
            <p:nvPr/>
          </p:nvCxnSpPr>
          <p:spPr>
            <a:xfrm flipV="1">
              <a:off x="6443827" y="1480441"/>
              <a:ext cx="1355658" cy="1"/>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pic>
          <p:nvPicPr>
            <p:cNvPr id="1030" name="Picture 6" descr="Produce explained: 13 types of apples to have in your pantry">
              <a:extLst>
                <a:ext uri="{FF2B5EF4-FFF2-40B4-BE49-F238E27FC236}">
                  <a16:creationId xmlns:a16="http://schemas.microsoft.com/office/drawing/2014/main" id="{E7AE27B4-EA50-E743-8DC2-976B49DAF8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86700" y="1128052"/>
              <a:ext cx="875883" cy="87588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3" name="Group 42">
            <a:extLst>
              <a:ext uri="{FF2B5EF4-FFF2-40B4-BE49-F238E27FC236}">
                <a16:creationId xmlns:a16="http://schemas.microsoft.com/office/drawing/2014/main" id="{B4D7005A-DD54-4F10-0F69-6ECBE7184BAB}"/>
              </a:ext>
            </a:extLst>
          </p:cNvPr>
          <p:cNvGrpSpPr/>
          <p:nvPr/>
        </p:nvGrpSpPr>
        <p:grpSpPr>
          <a:xfrm>
            <a:off x="3225539" y="2043319"/>
            <a:ext cx="1231833" cy="1499199"/>
            <a:chOff x="3225539" y="2043319"/>
            <a:chExt cx="1231833" cy="1499199"/>
          </a:xfrm>
        </p:grpSpPr>
        <p:cxnSp>
          <p:nvCxnSpPr>
            <p:cNvPr id="22" name="Straight Connector 21">
              <a:extLst>
                <a:ext uri="{FF2B5EF4-FFF2-40B4-BE49-F238E27FC236}">
                  <a16:creationId xmlns:a16="http://schemas.microsoft.com/office/drawing/2014/main" id="{4EEF4C94-A9D6-F49E-440B-E9501AF2A140}"/>
                </a:ext>
              </a:extLst>
            </p:cNvPr>
            <p:cNvCxnSpPr/>
            <p:nvPr/>
          </p:nvCxnSpPr>
          <p:spPr>
            <a:xfrm>
              <a:off x="3225539" y="3542518"/>
              <a:ext cx="432061"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50878D44-2307-E09E-674F-DFDD50E00A06}"/>
                </a:ext>
              </a:extLst>
            </p:cNvPr>
            <p:cNvCxnSpPr/>
            <p:nvPr/>
          </p:nvCxnSpPr>
          <p:spPr>
            <a:xfrm flipV="1">
              <a:off x="3657600" y="2043319"/>
              <a:ext cx="0" cy="1499199"/>
            </a:xfrm>
            <a:prstGeom prst="line">
              <a:avLst/>
            </a:prstGeom>
            <a:ln w="19050"/>
          </p:spPr>
          <p:style>
            <a:lnRef idx="1">
              <a:schemeClr val="dk1"/>
            </a:lnRef>
            <a:fillRef idx="0">
              <a:schemeClr val="dk1"/>
            </a:fillRef>
            <a:effectRef idx="0">
              <a:schemeClr val="dk1"/>
            </a:effectRef>
            <a:fontRef idx="minor">
              <a:schemeClr val="tx1"/>
            </a:fontRef>
          </p:style>
        </p:cxnSp>
        <p:cxnSp>
          <p:nvCxnSpPr>
            <p:cNvPr id="26" name="Straight Arrow Connector 25">
              <a:extLst>
                <a:ext uri="{FF2B5EF4-FFF2-40B4-BE49-F238E27FC236}">
                  <a16:creationId xmlns:a16="http://schemas.microsoft.com/office/drawing/2014/main" id="{0E83336B-968D-3CFE-2913-D606AC56722F}"/>
                </a:ext>
              </a:extLst>
            </p:cNvPr>
            <p:cNvCxnSpPr/>
            <p:nvPr/>
          </p:nvCxnSpPr>
          <p:spPr>
            <a:xfrm>
              <a:off x="3657600" y="2043319"/>
              <a:ext cx="799772"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grpSp>
      <p:grpSp>
        <p:nvGrpSpPr>
          <p:cNvPr id="48" name="Group 47">
            <a:extLst>
              <a:ext uri="{FF2B5EF4-FFF2-40B4-BE49-F238E27FC236}">
                <a16:creationId xmlns:a16="http://schemas.microsoft.com/office/drawing/2014/main" id="{C82B16D0-476D-72B6-6EEC-C8109A708C3C}"/>
              </a:ext>
            </a:extLst>
          </p:cNvPr>
          <p:cNvGrpSpPr/>
          <p:nvPr/>
        </p:nvGrpSpPr>
        <p:grpSpPr>
          <a:xfrm>
            <a:off x="546773" y="484840"/>
            <a:ext cx="5897054" cy="1844565"/>
            <a:chOff x="546773" y="484840"/>
            <a:chExt cx="5897054" cy="1844565"/>
          </a:xfrm>
        </p:grpSpPr>
        <p:grpSp>
          <p:nvGrpSpPr>
            <p:cNvPr id="27" name="Group 26">
              <a:extLst>
                <a:ext uri="{FF2B5EF4-FFF2-40B4-BE49-F238E27FC236}">
                  <a16:creationId xmlns:a16="http://schemas.microsoft.com/office/drawing/2014/main" id="{87AAB952-856D-0CB6-3E22-DB8A2A17ABB1}"/>
                </a:ext>
              </a:extLst>
            </p:cNvPr>
            <p:cNvGrpSpPr/>
            <p:nvPr/>
          </p:nvGrpSpPr>
          <p:grpSpPr>
            <a:xfrm>
              <a:off x="546773" y="484840"/>
              <a:ext cx="5897054" cy="1844565"/>
              <a:chOff x="546773" y="548635"/>
              <a:chExt cx="5897054" cy="1844565"/>
            </a:xfrm>
          </p:grpSpPr>
          <p:sp>
            <p:nvSpPr>
              <p:cNvPr id="2" name="Rectangle 1">
                <a:extLst>
                  <a:ext uri="{FF2B5EF4-FFF2-40B4-BE49-F238E27FC236}">
                    <a16:creationId xmlns:a16="http://schemas.microsoft.com/office/drawing/2014/main" id="{888F8B6B-EF9D-BDBF-AC45-35E1C7D11C57}"/>
                  </a:ext>
                </a:extLst>
              </p:cNvPr>
              <p:cNvSpPr/>
              <p:nvPr/>
            </p:nvSpPr>
            <p:spPr>
              <a:xfrm>
                <a:off x="4457372" y="637852"/>
                <a:ext cx="1986455" cy="168517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SG" b="1" dirty="0">
                    <a:latin typeface="Gill Sans MT" panose="020B0502020104020203" pitchFamily="34" charset="0"/>
                  </a:rPr>
                  <a:t>Machine Learning Model</a:t>
                </a:r>
              </a:p>
            </p:txBody>
          </p:sp>
          <p:cxnSp>
            <p:nvCxnSpPr>
              <p:cNvPr id="4" name="Straight Arrow Connector 3">
                <a:extLst>
                  <a:ext uri="{FF2B5EF4-FFF2-40B4-BE49-F238E27FC236}">
                    <a16:creationId xmlns:a16="http://schemas.microsoft.com/office/drawing/2014/main" id="{3052CF19-7628-7E51-682B-3F950F0CEB48}"/>
                  </a:ext>
                </a:extLst>
              </p:cNvPr>
              <p:cNvCxnSpPr>
                <a:stCxn id="3" idx="6"/>
                <a:endCxn id="2" idx="1"/>
              </p:cNvCxnSpPr>
              <p:nvPr/>
            </p:nvCxnSpPr>
            <p:spPr>
              <a:xfrm>
                <a:off x="3101714" y="1470918"/>
                <a:ext cx="1355658" cy="9524"/>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3" name="Oval 2">
                <a:extLst>
                  <a:ext uri="{FF2B5EF4-FFF2-40B4-BE49-F238E27FC236}">
                    <a16:creationId xmlns:a16="http://schemas.microsoft.com/office/drawing/2014/main" id="{17D8F00C-74BA-6D1F-60C4-6ED5E79699E7}"/>
                  </a:ext>
                </a:extLst>
              </p:cNvPr>
              <p:cNvSpPr/>
              <p:nvPr/>
            </p:nvSpPr>
            <p:spPr>
              <a:xfrm>
                <a:off x="546773" y="548635"/>
                <a:ext cx="2554941" cy="1844565"/>
              </a:xfrm>
              <a:prstGeom prst="ellipse">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SG" b="1" dirty="0">
                  <a:latin typeface="Gill Sans MT" panose="020B0502020104020203" pitchFamily="34" charset="0"/>
                </a:endParaRPr>
              </a:p>
            </p:txBody>
          </p:sp>
          <p:pic>
            <p:nvPicPr>
              <p:cNvPr id="1026" name="Picture 2" descr="42,758 Apple Orange Banana Stock Photos, Pictures &amp; Royalty-Free Images -  iStock">
                <a:extLst>
                  <a:ext uri="{FF2B5EF4-FFF2-40B4-BE49-F238E27FC236}">
                    <a16:creationId xmlns:a16="http://schemas.microsoft.com/office/drawing/2014/main" id="{F5BA2F6B-192B-CD16-66B8-001153EBED5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3450" y="880646"/>
                <a:ext cx="1752601" cy="1162673"/>
              </a:xfrm>
              <a:prstGeom prst="rect">
                <a:avLst/>
              </a:prstGeom>
              <a:solidFill>
                <a:schemeClr val="bg1">
                  <a:lumMod val="85000"/>
                </a:schemeClr>
              </a:solidFill>
            </p:spPr>
          </p:pic>
        </p:grpSp>
        <p:sp>
          <p:nvSpPr>
            <p:cNvPr id="33" name="TextBox 32">
              <a:extLst>
                <a:ext uri="{FF2B5EF4-FFF2-40B4-BE49-F238E27FC236}">
                  <a16:creationId xmlns:a16="http://schemas.microsoft.com/office/drawing/2014/main" id="{25895DFC-24F8-5B9F-88F2-69D513840AAF}"/>
                </a:ext>
              </a:extLst>
            </p:cNvPr>
            <p:cNvSpPr txBox="1"/>
            <p:nvPr/>
          </p:nvSpPr>
          <p:spPr>
            <a:xfrm>
              <a:off x="670613" y="582122"/>
              <a:ext cx="2421731" cy="369332"/>
            </a:xfrm>
            <a:prstGeom prst="rect">
              <a:avLst/>
            </a:prstGeom>
            <a:noFill/>
          </p:spPr>
          <p:txBody>
            <a:bodyPr wrap="square">
              <a:spAutoFit/>
            </a:bodyPr>
            <a:lstStyle/>
            <a:p>
              <a:pPr algn="ctr"/>
              <a:r>
                <a:rPr lang="en-SG" b="1" dirty="0">
                  <a:latin typeface="Gill Sans MT" panose="020B0502020104020203" pitchFamily="34" charset="0"/>
                </a:rPr>
                <a:t>Input Data</a:t>
              </a:r>
            </a:p>
          </p:txBody>
        </p:sp>
      </p:grpSp>
      <p:grpSp>
        <p:nvGrpSpPr>
          <p:cNvPr id="42" name="Group 41">
            <a:extLst>
              <a:ext uri="{FF2B5EF4-FFF2-40B4-BE49-F238E27FC236}">
                <a16:creationId xmlns:a16="http://schemas.microsoft.com/office/drawing/2014/main" id="{5A4C6E0D-6B45-87E7-6F34-8ED4C9E4E65C}"/>
              </a:ext>
            </a:extLst>
          </p:cNvPr>
          <p:cNvGrpSpPr/>
          <p:nvPr/>
        </p:nvGrpSpPr>
        <p:grpSpPr>
          <a:xfrm>
            <a:off x="-193860" y="2620237"/>
            <a:ext cx="3539375" cy="2202306"/>
            <a:chOff x="-193860" y="2620237"/>
            <a:chExt cx="3539375" cy="2202306"/>
          </a:xfrm>
        </p:grpSpPr>
        <p:grpSp>
          <p:nvGrpSpPr>
            <p:cNvPr id="31" name="Group 30">
              <a:extLst>
                <a:ext uri="{FF2B5EF4-FFF2-40B4-BE49-F238E27FC236}">
                  <a16:creationId xmlns:a16="http://schemas.microsoft.com/office/drawing/2014/main" id="{1B056974-3B98-4874-E648-1509354E931C}"/>
                </a:ext>
              </a:extLst>
            </p:cNvPr>
            <p:cNvGrpSpPr/>
            <p:nvPr/>
          </p:nvGrpSpPr>
          <p:grpSpPr>
            <a:xfrm>
              <a:off x="-193860" y="2620237"/>
              <a:ext cx="3539375" cy="1844554"/>
              <a:chOff x="-193860" y="2620237"/>
              <a:chExt cx="3539375" cy="1844554"/>
            </a:xfrm>
          </p:grpSpPr>
          <p:pic>
            <p:nvPicPr>
              <p:cNvPr id="1036" name="Picture 12" descr="SnapDragon® - New York Apple Association">
                <a:extLst>
                  <a:ext uri="{FF2B5EF4-FFF2-40B4-BE49-F238E27FC236}">
                    <a16:creationId xmlns:a16="http://schemas.microsoft.com/office/drawing/2014/main" id="{96ED0C15-686D-B142-713F-7C1D9AB578B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29890" y="2761637"/>
                <a:ext cx="918797" cy="723119"/>
              </a:xfrm>
              <a:prstGeom prst="rect">
                <a:avLst/>
              </a:prstGeom>
              <a:noFill/>
              <a:extLst>
                <a:ext uri="{909E8E84-426E-40DD-AFC4-6F175D3DCCD1}">
                  <a14:hiddenFill xmlns:a14="http://schemas.microsoft.com/office/drawing/2010/main">
                    <a:solidFill>
                      <a:srgbClr val="FFFFFF"/>
                    </a:solidFill>
                  </a14:hiddenFill>
                </a:ext>
              </a:extLst>
            </p:spPr>
          </p:pic>
          <p:grpSp>
            <p:nvGrpSpPr>
              <p:cNvPr id="30" name="Group 29">
                <a:extLst>
                  <a:ext uri="{FF2B5EF4-FFF2-40B4-BE49-F238E27FC236}">
                    <a16:creationId xmlns:a16="http://schemas.microsoft.com/office/drawing/2014/main" id="{0DBC4790-F256-3078-F3D9-E88C5234DB0B}"/>
                  </a:ext>
                </a:extLst>
              </p:cNvPr>
              <p:cNvGrpSpPr/>
              <p:nvPr/>
            </p:nvGrpSpPr>
            <p:grpSpPr>
              <a:xfrm>
                <a:off x="-193860" y="2620237"/>
                <a:ext cx="3539375" cy="1844554"/>
                <a:chOff x="-193860" y="2620237"/>
                <a:chExt cx="3539375" cy="1844554"/>
              </a:xfrm>
            </p:grpSpPr>
            <p:sp>
              <p:nvSpPr>
                <p:cNvPr id="10" name="Oval 9">
                  <a:extLst>
                    <a:ext uri="{FF2B5EF4-FFF2-40B4-BE49-F238E27FC236}">
                      <a16:creationId xmlns:a16="http://schemas.microsoft.com/office/drawing/2014/main" id="{0F01FE85-8104-860E-CDEF-4BE770F229B3}"/>
                    </a:ext>
                  </a:extLst>
                </p:cNvPr>
                <p:cNvSpPr/>
                <p:nvPr/>
              </p:nvSpPr>
              <p:spPr>
                <a:xfrm>
                  <a:off x="670613" y="2620237"/>
                  <a:ext cx="2554926" cy="1844554"/>
                </a:xfrm>
                <a:prstGeom prst="ellipse">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SG" b="1" dirty="0">
                    <a:latin typeface="Gill Sans MT" panose="020B0502020104020203" pitchFamily="34" charset="0"/>
                  </a:endParaRPr>
                </a:p>
              </p:txBody>
            </p:sp>
            <p:pic>
              <p:nvPicPr>
                <p:cNvPr id="1034" name="Picture 10" descr="Oranges – Medium – Each – FreshPoint Local">
                  <a:extLst>
                    <a:ext uri="{FF2B5EF4-FFF2-40B4-BE49-F238E27FC236}">
                      <a16:creationId xmlns:a16="http://schemas.microsoft.com/office/drawing/2014/main" id="{04A81122-1DB8-73EC-CD5A-D2DD158926C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57274" y="2900362"/>
                  <a:ext cx="533401" cy="533401"/>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Banana equivalent dose - Wikipedia">
                  <a:extLst>
                    <a:ext uri="{FF2B5EF4-FFF2-40B4-BE49-F238E27FC236}">
                      <a16:creationId xmlns:a16="http://schemas.microsoft.com/office/drawing/2014/main" id="{9C8513B5-35DB-5830-B2BF-42D9366C20D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54943" y="3612640"/>
                  <a:ext cx="709613" cy="625363"/>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2CB57001-A627-0806-6BE0-E5C87C7EEFAF}"/>
                    </a:ext>
                  </a:extLst>
                </p:cNvPr>
                <p:cNvSpPr txBox="1"/>
                <p:nvPr/>
              </p:nvSpPr>
              <p:spPr>
                <a:xfrm>
                  <a:off x="-193860" y="3322245"/>
                  <a:ext cx="3042547" cy="338554"/>
                </a:xfrm>
                <a:prstGeom prst="rect">
                  <a:avLst/>
                </a:prstGeom>
                <a:noFill/>
              </p:spPr>
              <p:txBody>
                <a:bodyPr wrap="square">
                  <a:spAutoFit/>
                </a:bodyPr>
                <a:lstStyle/>
                <a:p>
                  <a:pPr algn="ctr"/>
                  <a:r>
                    <a:rPr lang="en-SG" sz="1600" dirty="0">
                      <a:latin typeface="Gill Sans MT" panose="020B0502020104020203" pitchFamily="34" charset="0"/>
                    </a:rPr>
                    <a:t>Orange</a:t>
                  </a:r>
                </a:p>
              </p:txBody>
            </p:sp>
            <p:sp>
              <p:nvSpPr>
                <p:cNvPr id="15" name="TextBox 14">
                  <a:extLst>
                    <a:ext uri="{FF2B5EF4-FFF2-40B4-BE49-F238E27FC236}">
                      <a16:creationId xmlns:a16="http://schemas.microsoft.com/office/drawing/2014/main" id="{B99D5E5F-F844-FBBA-1306-1B9ADD915D5F}"/>
                    </a:ext>
                  </a:extLst>
                </p:cNvPr>
                <p:cNvSpPr txBox="1"/>
                <p:nvPr/>
              </p:nvSpPr>
              <p:spPr>
                <a:xfrm>
                  <a:off x="1503118" y="3329428"/>
                  <a:ext cx="1799788" cy="338554"/>
                </a:xfrm>
                <a:prstGeom prst="rect">
                  <a:avLst/>
                </a:prstGeom>
                <a:noFill/>
              </p:spPr>
              <p:txBody>
                <a:bodyPr wrap="square">
                  <a:spAutoFit/>
                </a:bodyPr>
                <a:lstStyle/>
                <a:p>
                  <a:pPr algn="ctr"/>
                  <a:r>
                    <a:rPr lang="en-SG" sz="1600" dirty="0">
                      <a:latin typeface="Gill Sans MT" panose="020B0502020104020203" pitchFamily="34" charset="0"/>
                    </a:rPr>
                    <a:t>Apple</a:t>
                  </a:r>
                </a:p>
              </p:txBody>
            </p:sp>
            <p:sp>
              <p:nvSpPr>
                <p:cNvPr id="16" name="TextBox 15">
                  <a:extLst>
                    <a:ext uri="{FF2B5EF4-FFF2-40B4-BE49-F238E27FC236}">
                      <a16:creationId xmlns:a16="http://schemas.microsoft.com/office/drawing/2014/main" id="{1C2E7300-2EE1-FC7F-EEC5-50F2F29777F1}"/>
                    </a:ext>
                  </a:extLst>
                </p:cNvPr>
                <p:cNvSpPr txBox="1"/>
                <p:nvPr/>
              </p:nvSpPr>
              <p:spPr>
                <a:xfrm>
                  <a:off x="302968" y="4123651"/>
                  <a:ext cx="3042547" cy="338554"/>
                </a:xfrm>
                <a:prstGeom prst="rect">
                  <a:avLst/>
                </a:prstGeom>
                <a:noFill/>
              </p:spPr>
              <p:txBody>
                <a:bodyPr wrap="square">
                  <a:spAutoFit/>
                </a:bodyPr>
                <a:lstStyle/>
                <a:p>
                  <a:pPr algn="ctr"/>
                  <a:r>
                    <a:rPr lang="en-SG" sz="1600" dirty="0">
                      <a:latin typeface="Gill Sans MT" panose="020B0502020104020203" pitchFamily="34" charset="0"/>
                    </a:rPr>
                    <a:t>Banana</a:t>
                  </a:r>
                </a:p>
              </p:txBody>
            </p:sp>
          </p:grpSp>
        </p:grpSp>
        <p:sp>
          <p:nvSpPr>
            <p:cNvPr id="34" name="TextBox 33">
              <a:extLst>
                <a:ext uri="{FF2B5EF4-FFF2-40B4-BE49-F238E27FC236}">
                  <a16:creationId xmlns:a16="http://schemas.microsoft.com/office/drawing/2014/main" id="{E8D92E1A-65DC-463D-F9C5-599AB470D0E9}"/>
                </a:ext>
              </a:extLst>
            </p:cNvPr>
            <p:cNvSpPr txBox="1"/>
            <p:nvPr/>
          </p:nvSpPr>
          <p:spPr>
            <a:xfrm>
              <a:off x="679983" y="4453211"/>
              <a:ext cx="2421731" cy="369332"/>
            </a:xfrm>
            <a:prstGeom prst="rect">
              <a:avLst/>
            </a:prstGeom>
            <a:noFill/>
          </p:spPr>
          <p:txBody>
            <a:bodyPr wrap="square">
              <a:spAutoFit/>
            </a:bodyPr>
            <a:lstStyle/>
            <a:p>
              <a:pPr algn="ctr"/>
              <a:r>
                <a:rPr lang="en-SG" b="1" dirty="0">
                  <a:latin typeface="Gill Sans MT" panose="020B0502020104020203" pitchFamily="34" charset="0"/>
                </a:rPr>
                <a:t>Annotations</a:t>
              </a:r>
            </a:p>
          </p:txBody>
        </p:sp>
      </p:grpSp>
      <p:grpSp>
        <p:nvGrpSpPr>
          <p:cNvPr id="39" name="Group 38">
            <a:extLst>
              <a:ext uri="{FF2B5EF4-FFF2-40B4-BE49-F238E27FC236}">
                <a16:creationId xmlns:a16="http://schemas.microsoft.com/office/drawing/2014/main" id="{5174E879-8794-1BB6-69F0-5EA0EC027F88}"/>
              </a:ext>
            </a:extLst>
          </p:cNvPr>
          <p:cNvGrpSpPr/>
          <p:nvPr/>
        </p:nvGrpSpPr>
        <p:grpSpPr>
          <a:xfrm>
            <a:off x="6443827" y="122600"/>
            <a:ext cx="2318756" cy="1294047"/>
            <a:chOff x="6443827" y="122600"/>
            <a:chExt cx="2318756" cy="1294047"/>
          </a:xfrm>
        </p:grpSpPr>
        <p:pic>
          <p:nvPicPr>
            <p:cNvPr id="1028" name="Picture 4" descr="Banana definition and meaning | Collins English Dictionary">
              <a:extLst>
                <a:ext uri="{FF2B5EF4-FFF2-40B4-BE49-F238E27FC236}">
                  <a16:creationId xmlns:a16="http://schemas.microsoft.com/office/drawing/2014/main" id="{695B547E-E5BD-DFC9-A145-3C033BFD548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891462" y="122600"/>
              <a:ext cx="871121" cy="871121"/>
            </a:xfrm>
            <a:prstGeom prst="rect">
              <a:avLst/>
            </a:prstGeom>
            <a:noFill/>
            <a:extLst>
              <a:ext uri="{909E8E84-426E-40DD-AFC4-6F175D3DCCD1}">
                <a14:hiddenFill xmlns:a14="http://schemas.microsoft.com/office/drawing/2010/main">
                  <a:solidFill>
                    <a:srgbClr val="FFFFFF"/>
                  </a:solidFill>
                </a14:hiddenFill>
              </a:ext>
            </a:extLst>
          </p:spPr>
        </p:pic>
        <p:cxnSp>
          <p:nvCxnSpPr>
            <p:cNvPr id="36" name="Straight Arrow Connector 35">
              <a:extLst>
                <a:ext uri="{FF2B5EF4-FFF2-40B4-BE49-F238E27FC236}">
                  <a16:creationId xmlns:a16="http://schemas.microsoft.com/office/drawing/2014/main" id="{6398D517-6463-710A-817B-5EF7515B1158}"/>
                </a:ext>
              </a:extLst>
            </p:cNvPr>
            <p:cNvCxnSpPr>
              <a:stCxn id="2" idx="3"/>
            </p:cNvCxnSpPr>
            <p:nvPr/>
          </p:nvCxnSpPr>
          <p:spPr>
            <a:xfrm flipV="1">
              <a:off x="6443827" y="582122"/>
              <a:ext cx="1355658" cy="834525"/>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grpSp>
      <p:grpSp>
        <p:nvGrpSpPr>
          <p:cNvPr id="41" name="Group 40">
            <a:extLst>
              <a:ext uri="{FF2B5EF4-FFF2-40B4-BE49-F238E27FC236}">
                <a16:creationId xmlns:a16="http://schemas.microsoft.com/office/drawing/2014/main" id="{4CD8ABCA-F3F8-97B7-0E3C-0C58034C017B}"/>
              </a:ext>
            </a:extLst>
          </p:cNvPr>
          <p:cNvGrpSpPr/>
          <p:nvPr/>
        </p:nvGrpSpPr>
        <p:grpSpPr>
          <a:xfrm>
            <a:off x="6443827" y="1550978"/>
            <a:ext cx="2413432" cy="1742708"/>
            <a:chOff x="6443827" y="1550978"/>
            <a:chExt cx="2413432" cy="1742708"/>
          </a:xfrm>
        </p:grpSpPr>
        <p:pic>
          <p:nvPicPr>
            <p:cNvPr id="1032" name="Picture 8" descr="ORANGES (Spain) 500g">
              <a:extLst>
                <a:ext uri="{FF2B5EF4-FFF2-40B4-BE49-F238E27FC236}">
                  <a16:creationId xmlns:a16="http://schemas.microsoft.com/office/drawing/2014/main" id="{28F5AD33-6BDE-E731-3084-71C4C234EA6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701839" y="2138266"/>
              <a:ext cx="1155420" cy="1155420"/>
            </a:xfrm>
            <a:prstGeom prst="rect">
              <a:avLst/>
            </a:prstGeom>
            <a:noFill/>
            <a:extLst>
              <a:ext uri="{909E8E84-426E-40DD-AFC4-6F175D3DCCD1}">
                <a14:hiddenFill xmlns:a14="http://schemas.microsoft.com/office/drawing/2010/main">
                  <a:solidFill>
                    <a:srgbClr val="FFFFFF"/>
                  </a:solidFill>
                </a14:hiddenFill>
              </a:ext>
            </a:extLst>
          </p:spPr>
        </p:pic>
        <p:cxnSp>
          <p:nvCxnSpPr>
            <p:cNvPr id="38" name="Straight Arrow Connector 37">
              <a:extLst>
                <a:ext uri="{FF2B5EF4-FFF2-40B4-BE49-F238E27FC236}">
                  <a16:creationId xmlns:a16="http://schemas.microsoft.com/office/drawing/2014/main" id="{32886BC6-4A59-6F26-8FCF-D271F3F14B4B}"/>
                </a:ext>
              </a:extLst>
            </p:cNvPr>
            <p:cNvCxnSpPr>
              <a:cxnSpLocks/>
            </p:cNvCxnSpPr>
            <p:nvPr/>
          </p:nvCxnSpPr>
          <p:spPr>
            <a:xfrm>
              <a:off x="6443827" y="1550978"/>
              <a:ext cx="1258012" cy="102463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grpSp>
      <p:sp>
        <p:nvSpPr>
          <p:cNvPr id="47" name="Rectangle: Rounded Corners 46">
            <a:extLst>
              <a:ext uri="{FF2B5EF4-FFF2-40B4-BE49-F238E27FC236}">
                <a16:creationId xmlns:a16="http://schemas.microsoft.com/office/drawing/2014/main" id="{714BC793-432F-1802-B069-B8C021A8FBF3}"/>
              </a:ext>
            </a:extLst>
          </p:cNvPr>
          <p:cNvSpPr/>
          <p:nvPr/>
        </p:nvSpPr>
        <p:spPr>
          <a:xfrm>
            <a:off x="4208702" y="4126850"/>
            <a:ext cx="6527069" cy="2304682"/>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SG" sz="2400" b="1" dirty="0">
                <a:solidFill>
                  <a:schemeClr val="tx1"/>
                </a:solidFill>
                <a:latin typeface="Gill Sans MT" panose="020B0502020104020203" pitchFamily="34" charset="0"/>
              </a:rPr>
              <a:t>Supervised Learning</a:t>
            </a:r>
          </a:p>
          <a:p>
            <a:endParaRPr lang="en-SG" sz="2400" b="1" dirty="0">
              <a:solidFill>
                <a:schemeClr val="tx1"/>
              </a:solidFill>
              <a:latin typeface="Gill Sans MT" panose="020B0502020104020203" pitchFamily="34" charset="0"/>
            </a:endParaRPr>
          </a:p>
          <a:p>
            <a:pPr marL="342900" indent="-342900">
              <a:buFont typeface="Arial" panose="020B0604020202020204" pitchFamily="34" charset="0"/>
              <a:buChar char="•"/>
            </a:pPr>
            <a:r>
              <a:rPr lang="en-SG" sz="2000" dirty="0">
                <a:solidFill>
                  <a:schemeClr val="tx1"/>
                </a:solidFill>
                <a:latin typeface="Gill Sans MT" panose="020B0502020104020203" pitchFamily="34" charset="0"/>
              </a:rPr>
              <a:t>Machine learning model learns under supervision</a:t>
            </a:r>
          </a:p>
          <a:p>
            <a:endParaRPr lang="en-SG" sz="2000" dirty="0">
              <a:solidFill>
                <a:schemeClr val="tx1"/>
              </a:solidFill>
              <a:latin typeface="Gill Sans MT" panose="020B0502020104020203" pitchFamily="34" charset="0"/>
            </a:endParaRPr>
          </a:p>
          <a:p>
            <a:pPr marL="342900" indent="-342900">
              <a:buFont typeface="Arial" panose="020B0604020202020204" pitchFamily="34" charset="0"/>
              <a:buChar char="•"/>
            </a:pPr>
            <a:r>
              <a:rPr lang="en-SG" sz="2000" dirty="0">
                <a:solidFill>
                  <a:schemeClr val="tx1"/>
                </a:solidFill>
                <a:latin typeface="Gill Sans MT" panose="020B0502020104020203" pitchFamily="34" charset="0"/>
              </a:rPr>
              <a:t>Model is able to categorize the input data (fruits) with the help of annotations or labelled data</a:t>
            </a:r>
          </a:p>
          <a:p>
            <a:pPr marL="342900" indent="-342900">
              <a:buFont typeface="Arial" panose="020B0604020202020204" pitchFamily="34" charset="0"/>
              <a:buChar char="•"/>
            </a:pPr>
            <a:endParaRPr lang="en-SG" sz="2000" b="1" dirty="0">
              <a:solidFill>
                <a:schemeClr val="tx1"/>
              </a:solidFill>
              <a:latin typeface="Gill Sans MT" panose="020B0502020104020203" pitchFamily="34" charset="0"/>
            </a:endParaRPr>
          </a:p>
        </p:txBody>
      </p:sp>
      <p:sp>
        <p:nvSpPr>
          <p:cNvPr id="50" name="TextBox 49">
            <a:extLst>
              <a:ext uri="{FF2B5EF4-FFF2-40B4-BE49-F238E27FC236}">
                <a16:creationId xmlns:a16="http://schemas.microsoft.com/office/drawing/2014/main" id="{D67558AE-1379-FD8A-2784-C71CDA2CE18F}"/>
              </a:ext>
            </a:extLst>
          </p:cNvPr>
          <p:cNvSpPr txBox="1"/>
          <p:nvPr/>
        </p:nvSpPr>
        <p:spPr>
          <a:xfrm>
            <a:off x="6207256" y="325008"/>
            <a:ext cx="6422064" cy="369332"/>
          </a:xfrm>
          <a:prstGeom prst="rect">
            <a:avLst/>
          </a:prstGeom>
          <a:noFill/>
        </p:spPr>
        <p:txBody>
          <a:bodyPr wrap="square">
            <a:spAutoFit/>
          </a:bodyPr>
          <a:lstStyle/>
          <a:p>
            <a:pPr algn="ctr"/>
            <a:r>
              <a:rPr lang="en-SG" b="1" dirty="0">
                <a:latin typeface="Gill Sans MT" panose="020B0502020104020203" pitchFamily="34" charset="0"/>
              </a:rPr>
              <a:t>Class 1</a:t>
            </a:r>
          </a:p>
        </p:txBody>
      </p:sp>
      <p:sp>
        <p:nvSpPr>
          <p:cNvPr id="51" name="TextBox 50">
            <a:extLst>
              <a:ext uri="{FF2B5EF4-FFF2-40B4-BE49-F238E27FC236}">
                <a16:creationId xmlns:a16="http://schemas.microsoft.com/office/drawing/2014/main" id="{09BB21FB-727E-72C5-E208-5C1F96C560E1}"/>
              </a:ext>
            </a:extLst>
          </p:cNvPr>
          <p:cNvSpPr txBox="1"/>
          <p:nvPr/>
        </p:nvSpPr>
        <p:spPr>
          <a:xfrm>
            <a:off x="7358929" y="1366312"/>
            <a:ext cx="4182515" cy="369332"/>
          </a:xfrm>
          <a:prstGeom prst="rect">
            <a:avLst/>
          </a:prstGeom>
          <a:noFill/>
        </p:spPr>
        <p:txBody>
          <a:bodyPr wrap="square">
            <a:spAutoFit/>
          </a:bodyPr>
          <a:lstStyle/>
          <a:p>
            <a:pPr algn="ctr"/>
            <a:r>
              <a:rPr lang="en-SG" b="1" dirty="0">
                <a:latin typeface="Gill Sans MT" panose="020B0502020104020203" pitchFamily="34" charset="0"/>
              </a:rPr>
              <a:t>Class 2</a:t>
            </a:r>
          </a:p>
        </p:txBody>
      </p:sp>
      <p:sp>
        <p:nvSpPr>
          <p:cNvPr id="52" name="TextBox 51">
            <a:extLst>
              <a:ext uri="{FF2B5EF4-FFF2-40B4-BE49-F238E27FC236}">
                <a16:creationId xmlns:a16="http://schemas.microsoft.com/office/drawing/2014/main" id="{49DF06DD-6420-BADB-D2F3-C46CD5E9C591}"/>
              </a:ext>
            </a:extLst>
          </p:cNvPr>
          <p:cNvSpPr txBox="1"/>
          <p:nvPr/>
        </p:nvSpPr>
        <p:spPr>
          <a:xfrm>
            <a:off x="6239155" y="2497454"/>
            <a:ext cx="6422064" cy="369332"/>
          </a:xfrm>
          <a:prstGeom prst="rect">
            <a:avLst/>
          </a:prstGeom>
          <a:noFill/>
        </p:spPr>
        <p:txBody>
          <a:bodyPr wrap="square">
            <a:spAutoFit/>
          </a:bodyPr>
          <a:lstStyle/>
          <a:p>
            <a:pPr algn="ctr"/>
            <a:r>
              <a:rPr lang="en-SG" b="1" dirty="0">
                <a:latin typeface="Gill Sans MT" panose="020B0502020104020203" pitchFamily="34" charset="0"/>
              </a:rPr>
              <a:t>Class 3</a:t>
            </a:r>
          </a:p>
        </p:txBody>
      </p:sp>
      <p:pic>
        <p:nvPicPr>
          <p:cNvPr id="6" name="Picture 14" descr="Banana equivalent dose - Wikipedia">
            <a:extLst>
              <a:ext uri="{FF2B5EF4-FFF2-40B4-BE49-F238E27FC236}">
                <a16:creationId xmlns:a16="http://schemas.microsoft.com/office/drawing/2014/main" id="{EF222B81-190E-443F-9A1F-51445A74B62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76365" y="2736390"/>
            <a:ext cx="709613" cy="62536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B3A24237-8CF9-DECF-8427-6614761B88B0}"/>
              </a:ext>
            </a:extLst>
          </p:cNvPr>
          <p:cNvSpPr txBox="1"/>
          <p:nvPr/>
        </p:nvSpPr>
        <p:spPr>
          <a:xfrm>
            <a:off x="3839523" y="3443363"/>
            <a:ext cx="3042547" cy="338554"/>
          </a:xfrm>
          <a:prstGeom prst="rect">
            <a:avLst/>
          </a:prstGeom>
          <a:noFill/>
        </p:spPr>
        <p:txBody>
          <a:bodyPr wrap="square">
            <a:spAutoFit/>
          </a:bodyPr>
          <a:lstStyle/>
          <a:p>
            <a:pPr algn="ctr"/>
            <a:r>
              <a:rPr lang="en-SG" sz="1600" dirty="0">
                <a:latin typeface="Gill Sans MT" panose="020B0502020104020203" pitchFamily="34" charset="0"/>
              </a:rPr>
              <a:t>New Data</a:t>
            </a:r>
          </a:p>
        </p:txBody>
      </p:sp>
      <p:cxnSp>
        <p:nvCxnSpPr>
          <p:cNvPr id="8" name="Straight Arrow Connector 7">
            <a:extLst>
              <a:ext uri="{FF2B5EF4-FFF2-40B4-BE49-F238E27FC236}">
                <a16:creationId xmlns:a16="http://schemas.microsoft.com/office/drawing/2014/main" id="{5F2A49AC-1785-816E-DD74-C39DB2B4147F}"/>
              </a:ext>
            </a:extLst>
          </p:cNvPr>
          <p:cNvCxnSpPr>
            <a:cxnSpLocks/>
          </p:cNvCxnSpPr>
          <p:nvPr/>
        </p:nvCxnSpPr>
        <p:spPr>
          <a:xfrm flipH="1" flipV="1">
            <a:off x="5331171" y="2323031"/>
            <a:ext cx="1" cy="59412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8821121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anim calcmode="lin" valueType="num">
                                      <p:cBhvr additive="base">
                                        <p:cTn id="7" dur="500" fill="hold"/>
                                        <p:tgtEl>
                                          <p:spTgt spid="48"/>
                                        </p:tgtEl>
                                        <p:attrNameLst>
                                          <p:attrName>ppt_x</p:attrName>
                                        </p:attrNameLst>
                                      </p:cBhvr>
                                      <p:tavLst>
                                        <p:tav tm="0">
                                          <p:val>
                                            <p:strVal val="#ppt_x"/>
                                          </p:val>
                                        </p:tav>
                                        <p:tav tm="100000">
                                          <p:val>
                                            <p:strVal val="#ppt_x"/>
                                          </p:val>
                                        </p:tav>
                                      </p:tavLst>
                                    </p:anim>
                                    <p:anim calcmode="lin" valueType="num">
                                      <p:cBhvr additive="base">
                                        <p:cTn id="8" dur="500" fill="hold"/>
                                        <p:tgtEl>
                                          <p:spTgt spid="4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9"/>
                                        </p:tgtEl>
                                        <p:attrNameLst>
                                          <p:attrName>style.visibility</p:attrName>
                                        </p:attrNameLst>
                                      </p:cBhvr>
                                      <p:to>
                                        <p:strVal val="visible"/>
                                      </p:to>
                                    </p:set>
                                    <p:anim calcmode="lin" valueType="num">
                                      <p:cBhvr additive="base">
                                        <p:cTn id="13" dur="500" fill="hold"/>
                                        <p:tgtEl>
                                          <p:spTgt spid="39"/>
                                        </p:tgtEl>
                                        <p:attrNameLst>
                                          <p:attrName>ppt_x</p:attrName>
                                        </p:attrNameLst>
                                      </p:cBhvr>
                                      <p:tavLst>
                                        <p:tav tm="0">
                                          <p:val>
                                            <p:strVal val="#ppt_x"/>
                                          </p:val>
                                        </p:tav>
                                        <p:tav tm="100000">
                                          <p:val>
                                            <p:strVal val="#ppt_x"/>
                                          </p:val>
                                        </p:tav>
                                      </p:tavLst>
                                    </p:anim>
                                    <p:anim calcmode="lin" valueType="num">
                                      <p:cBhvr additive="base">
                                        <p:cTn id="14" dur="500" fill="hold"/>
                                        <p:tgtEl>
                                          <p:spTgt spid="39"/>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50"/>
                                        </p:tgtEl>
                                        <p:attrNameLst>
                                          <p:attrName>style.visibility</p:attrName>
                                        </p:attrNameLst>
                                      </p:cBhvr>
                                      <p:to>
                                        <p:strVal val="visible"/>
                                      </p:to>
                                    </p:set>
                                    <p:anim calcmode="lin" valueType="num">
                                      <p:cBhvr additive="base">
                                        <p:cTn id="17" dur="500" fill="hold"/>
                                        <p:tgtEl>
                                          <p:spTgt spid="50"/>
                                        </p:tgtEl>
                                        <p:attrNameLst>
                                          <p:attrName>ppt_x</p:attrName>
                                        </p:attrNameLst>
                                      </p:cBhvr>
                                      <p:tavLst>
                                        <p:tav tm="0">
                                          <p:val>
                                            <p:strVal val="#ppt_x"/>
                                          </p:val>
                                        </p:tav>
                                        <p:tav tm="100000">
                                          <p:val>
                                            <p:strVal val="#ppt_x"/>
                                          </p:val>
                                        </p:tav>
                                      </p:tavLst>
                                    </p:anim>
                                    <p:anim calcmode="lin" valueType="num">
                                      <p:cBhvr additive="base">
                                        <p:cTn id="18" dur="500" fill="hold"/>
                                        <p:tgtEl>
                                          <p:spTgt spid="50"/>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40"/>
                                        </p:tgtEl>
                                        <p:attrNameLst>
                                          <p:attrName>style.visibility</p:attrName>
                                        </p:attrNameLst>
                                      </p:cBhvr>
                                      <p:to>
                                        <p:strVal val="visible"/>
                                      </p:to>
                                    </p:set>
                                    <p:anim calcmode="lin" valueType="num">
                                      <p:cBhvr additive="base">
                                        <p:cTn id="23" dur="500" fill="hold"/>
                                        <p:tgtEl>
                                          <p:spTgt spid="40"/>
                                        </p:tgtEl>
                                        <p:attrNameLst>
                                          <p:attrName>ppt_x</p:attrName>
                                        </p:attrNameLst>
                                      </p:cBhvr>
                                      <p:tavLst>
                                        <p:tav tm="0">
                                          <p:val>
                                            <p:strVal val="#ppt_x"/>
                                          </p:val>
                                        </p:tav>
                                        <p:tav tm="100000">
                                          <p:val>
                                            <p:strVal val="#ppt_x"/>
                                          </p:val>
                                        </p:tav>
                                      </p:tavLst>
                                    </p:anim>
                                    <p:anim calcmode="lin" valueType="num">
                                      <p:cBhvr additive="base">
                                        <p:cTn id="24" dur="500" fill="hold"/>
                                        <p:tgtEl>
                                          <p:spTgt spid="40"/>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51"/>
                                        </p:tgtEl>
                                        <p:attrNameLst>
                                          <p:attrName>style.visibility</p:attrName>
                                        </p:attrNameLst>
                                      </p:cBhvr>
                                      <p:to>
                                        <p:strVal val="visible"/>
                                      </p:to>
                                    </p:set>
                                    <p:anim calcmode="lin" valueType="num">
                                      <p:cBhvr additive="base">
                                        <p:cTn id="27" dur="500" fill="hold"/>
                                        <p:tgtEl>
                                          <p:spTgt spid="51"/>
                                        </p:tgtEl>
                                        <p:attrNameLst>
                                          <p:attrName>ppt_x</p:attrName>
                                        </p:attrNameLst>
                                      </p:cBhvr>
                                      <p:tavLst>
                                        <p:tav tm="0">
                                          <p:val>
                                            <p:strVal val="#ppt_x"/>
                                          </p:val>
                                        </p:tav>
                                        <p:tav tm="100000">
                                          <p:val>
                                            <p:strVal val="#ppt_x"/>
                                          </p:val>
                                        </p:tav>
                                      </p:tavLst>
                                    </p:anim>
                                    <p:anim calcmode="lin" valueType="num">
                                      <p:cBhvr additive="base">
                                        <p:cTn id="28" dur="500" fill="hold"/>
                                        <p:tgtEl>
                                          <p:spTgt spid="51"/>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41"/>
                                        </p:tgtEl>
                                        <p:attrNameLst>
                                          <p:attrName>style.visibility</p:attrName>
                                        </p:attrNameLst>
                                      </p:cBhvr>
                                      <p:to>
                                        <p:strVal val="visible"/>
                                      </p:to>
                                    </p:set>
                                    <p:anim calcmode="lin" valueType="num">
                                      <p:cBhvr additive="base">
                                        <p:cTn id="33" dur="500" fill="hold"/>
                                        <p:tgtEl>
                                          <p:spTgt spid="41"/>
                                        </p:tgtEl>
                                        <p:attrNameLst>
                                          <p:attrName>ppt_x</p:attrName>
                                        </p:attrNameLst>
                                      </p:cBhvr>
                                      <p:tavLst>
                                        <p:tav tm="0">
                                          <p:val>
                                            <p:strVal val="#ppt_x"/>
                                          </p:val>
                                        </p:tav>
                                        <p:tav tm="100000">
                                          <p:val>
                                            <p:strVal val="#ppt_x"/>
                                          </p:val>
                                        </p:tav>
                                      </p:tavLst>
                                    </p:anim>
                                    <p:anim calcmode="lin" valueType="num">
                                      <p:cBhvr additive="base">
                                        <p:cTn id="34" dur="500" fill="hold"/>
                                        <p:tgtEl>
                                          <p:spTgt spid="41"/>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52"/>
                                        </p:tgtEl>
                                        <p:attrNameLst>
                                          <p:attrName>style.visibility</p:attrName>
                                        </p:attrNameLst>
                                      </p:cBhvr>
                                      <p:to>
                                        <p:strVal val="visible"/>
                                      </p:to>
                                    </p:set>
                                    <p:anim calcmode="lin" valueType="num">
                                      <p:cBhvr additive="base">
                                        <p:cTn id="37" dur="500" fill="hold"/>
                                        <p:tgtEl>
                                          <p:spTgt spid="52"/>
                                        </p:tgtEl>
                                        <p:attrNameLst>
                                          <p:attrName>ppt_x</p:attrName>
                                        </p:attrNameLst>
                                      </p:cBhvr>
                                      <p:tavLst>
                                        <p:tav tm="0">
                                          <p:val>
                                            <p:strVal val="#ppt_x"/>
                                          </p:val>
                                        </p:tav>
                                        <p:tav tm="100000">
                                          <p:val>
                                            <p:strVal val="#ppt_x"/>
                                          </p:val>
                                        </p:tav>
                                      </p:tavLst>
                                    </p:anim>
                                    <p:anim calcmode="lin" valueType="num">
                                      <p:cBhvr additive="base">
                                        <p:cTn id="38" dur="500" fill="hold"/>
                                        <p:tgtEl>
                                          <p:spTgt spid="52"/>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42"/>
                                        </p:tgtEl>
                                        <p:attrNameLst>
                                          <p:attrName>style.visibility</p:attrName>
                                        </p:attrNameLst>
                                      </p:cBhvr>
                                      <p:to>
                                        <p:strVal val="visible"/>
                                      </p:to>
                                    </p:set>
                                    <p:anim calcmode="lin" valueType="num">
                                      <p:cBhvr additive="base">
                                        <p:cTn id="43" dur="500" fill="hold"/>
                                        <p:tgtEl>
                                          <p:spTgt spid="42"/>
                                        </p:tgtEl>
                                        <p:attrNameLst>
                                          <p:attrName>ppt_x</p:attrName>
                                        </p:attrNameLst>
                                      </p:cBhvr>
                                      <p:tavLst>
                                        <p:tav tm="0">
                                          <p:val>
                                            <p:strVal val="#ppt_x"/>
                                          </p:val>
                                        </p:tav>
                                        <p:tav tm="100000">
                                          <p:val>
                                            <p:strVal val="#ppt_x"/>
                                          </p:val>
                                        </p:tav>
                                      </p:tavLst>
                                    </p:anim>
                                    <p:anim calcmode="lin" valueType="num">
                                      <p:cBhvr additive="base">
                                        <p:cTn id="44" dur="500" fill="hold"/>
                                        <p:tgtEl>
                                          <p:spTgt spid="42"/>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43"/>
                                        </p:tgtEl>
                                        <p:attrNameLst>
                                          <p:attrName>style.visibility</p:attrName>
                                        </p:attrNameLst>
                                      </p:cBhvr>
                                      <p:to>
                                        <p:strVal val="visible"/>
                                      </p:to>
                                    </p:set>
                                    <p:anim calcmode="lin" valueType="num">
                                      <p:cBhvr additive="base">
                                        <p:cTn id="47" dur="500" fill="hold"/>
                                        <p:tgtEl>
                                          <p:spTgt spid="43"/>
                                        </p:tgtEl>
                                        <p:attrNameLst>
                                          <p:attrName>ppt_x</p:attrName>
                                        </p:attrNameLst>
                                      </p:cBhvr>
                                      <p:tavLst>
                                        <p:tav tm="0">
                                          <p:val>
                                            <p:strVal val="#ppt_x"/>
                                          </p:val>
                                        </p:tav>
                                        <p:tav tm="100000">
                                          <p:val>
                                            <p:strVal val="#ppt_x"/>
                                          </p:val>
                                        </p:tav>
                                      </p:tavLst>
                                    </p:anim>
                                    <p:anim calcmode="lin" valueType="num">
                                      <p:cBhvr additive="base">
                                        <p:cTn id="48" dur="500" fill="hold"/>
                                        <p:tgtEl>
                                          <p:spTgt spid="43"/>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grpId="0" nodeType="clickEffect">
                                  <p:stCondLst>
                                    <p:cond delay="0"/>
                                  </p:stCondLst>
                                  <p:childTnLst>
                                    <p:set>
                                      <p:cBhvr>
                                        <p:cTn id="52" dur="1" fill="hold">
                                          <p:stCondLst>
                                            <p:cond delay="0"/>
                                          </p:stCondLst>
                                        </p:cTn>
                                        <p:tgtEl>
                                          <p:spTgt spid="47"/>
                                        </p:tgtEl>
                                        <p:attrNameLst>
                                          <p:attrName>style.visibility</p:attrName>
                                        </p:attrNameLst>
                                      </p:cBhvr>
                                      <p:to>
                                        <p:strVal val="visible"/>
                                      </p:to>
                                    </p:set>
                                    <p:anim calcmode="lin" valueType="num">
                                      <p:cBhvr additive="base">
                                        <p:cTn id="53" dur="500" fill="hold"/>
                                        <p:tgtEl>
                                          <p:spTgt spid="47"/>
                                        </p:tgtEl>
                                        <p:attrNameLst>
                                          <p:attrName>ppt_x</p:attrName>
                                        </p:attrNameLst>
                                      </p:cBhvr>
                                      <p:tavLst>
                                        <p:tav tm="0">
                                          <p:val>
                                            <p:strVal val="#ppt_x"/>
                                          </p:val>
                                        </p:tav>
                                        <p:tav tm="100000">
                                          <p:val>
                                            <p:strVal val="#ppt_x"/>
                                          </p:val>
                                        </p:tav>
                                      </p:tavLst>
                                    </p:anim>
                                    <p:anim calcmode="lin" valueType="num">
                                      <p:cBhvr additive="base">
                                        <p:cTn id="54"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nodeType="clickEffect">
                                  <p:stCondLst>
                                    <p:cond delay="0"/>
                                  </p:stCondLst>
                                  <p:childTnLst>
                                    <p:set>
                                      <p:cBhvr>
                                        <p:cTn id="58" dur="1" fill="hold">
                                          <p:stCondLst>
                                            <p:cond delay="0"/>
                                          </p:stCondLst>
                                        </p:cTn>
                                        <p:tgtEl>
                                          <p:spTgt spid="6"/>
                                        </p:tgtEl>
                                        <p:attrNameLst>
                                          <p:attrName>style.visibility</p:attrName>
                                        </p:attrNameLst>
                                      </p:cBhvr>
                                      <p:to>
                                        <p:strVal val="visible"/>
                                      </p:to>
                                    </p:set>
                                    <p:anim calcmode="lin" valueType="num">
                                      <p:cBhvr additive="base">
                                        <p:cTn id="59" dur="500" fill="hold"/>
                                        <p:tgtEl>
                                          <p:spTgt spid="6"/>
                                        </p:tgtEl>
                                        <p:attrNameLst>
                                          <p:attrName>ppt_x</p:attrName>
                                        </p:attrNameLst>
                                      </p:cBhvr>
                                      <p:tavLst>
                                        <p:tav tm="0">
                                          <p:val>
                                            <p:strVal val="#ppt_x"/>
                                          </p:val>
                                        </p:tav>
                                        <p:tav tm="100000">
                                          <p:val>
                                            <p:strVal val="#ppt_x"/>
                                          </p:val>
                                        </p:tav>
                                      </p:tavLst>
                                    </p:anim>
                                    <p:anim calcmode="lin" valueType="num">
                                      <p:cBhvr additive="base">
                                        <p:cTn id="60" dur="500" fill="hold"/>
                                        <p:tgtEl>
                                          <p:spTgt spid="6"/>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stCondLst>
                                    <p:cond delay="0"/>
                                  </p:stCondLst>
                                  <p:childTnLst>
                                    <p:set>
                                      <p:cBhvr>
                                        <p:cTn id="62" dur="1" fill="hold">
                                          <p:stCondLst>
                                            <p:cond delay="0"/>
                                          </p:stCondLst>
                                        </p:cTn>
                                        <p:tgtEl>
                                          <p:spTgt spid="7"/>
                                        </p:tgtEl>
                                        <p:attrNameLst>
                                          <p:attrName>style.visibility</p:attrName>
                                        </p:attrNameLst>
                                      </p:cBhvr>
                                      <p:to>
                                        <p:strVal val="visible"/>
                                      </p:to>
                                    </p:set>
                                    <p:anim calcmode="lin" valueType="num">
                                      <p:cBhvr additive="base">
                                        <p:cTn id="63" dur="500" fill="hold"/>
                                        <p:tgtEl>
                                          <p:spTgt spid="7"/>
                                        </p:tgtEl>
                                        <p:attrNameLst>
                                          <p:attrName>ppt_x</p:attrName>
                                        </p:attrNameLst>
                                      </p:cBhvr>
                                      <p:tavLst>
                                        <p:tav tm="0">
                                          <p:val>
                                            <p:strVal val="#ppt_x"/>
                                          </p:val>
                                        </p:tav>
                                        <p:tav tm="100000">
                                          <p:val>
                                            <p:strVal val="#ppt_x"/>
                                          </p:val>
                                        </p:tav>
                                      </p:tavLst>
                                    </p:anim>
                                    <p:anim calcmode="lin" valueType="num">
                                      <p:cBhvr additive="base">
                                        <p:cTn id="64" dur="500" fill="hold"/>
                                        <p:tgtEl>
                                          <p:spTgt spid="7"/>
                                        </p:tgtEl>
                                        <p:attrNameLst>
                                          <p:attrName>ppt_y</p:attrName>
                                        </p:attrNameLst>
                                      </p:cBhvr>
                                      <p:tavLst>
                                        <p:tav tm="0">
                                          <p:val>
                                            <p:strVal val="1+#ppt_h/2"/>
                                          </p:val>
                                        </p:tav>
                                        <p:tav tm="100000">
                                          <p:val>
                                            <p:strVal val="#ppt_y"/>
                                          </p:val>
                                        </p:tav>
                                      </p:tavLst>
                                    </p:anim>
                                  </p:childTnLst>
                                </p:cTn>
                              </p:par>
                              <p:par>
                                <p:cTn id="65" presetID="2" presetClass="entr" presetSubtype="4" fill="hold" nodeType="withEffect">
                                  <p:stCondLst>
                                    <p:cond delay="0"/>
                                  </p:stCondLst>
                                  <p:childTnLst>
                                    <p:set>
                                      <p:cBhvr>
                                        <p:cTn id="66" dur="1" fill="hold">
                                          <p:stCondLst>
                                            <p:cond delay="0"/>
                                          </p:stCondLst>
                                        </p:cTn>
                                        <p:tgtEl>
                                          <p:spTgt spid="8"/>
                                        </p:tgtEl>
                                        <p:attrNameLst>
                                          <p:attrName>style.visibility</p:attrName>
                                        </p:attrNameLst>
                                      </p:cBhvr>
                                      <p:to>
                                        <p:strVal val="visible"/>
                                      </p:to>
                                    </p:set>
                                    <p:anim calcmode="lin" valueType="num">
                                      <p:cBhvr additive="base">
                                        <p:cTn id="67" dur="500" fill="hold"/>
                                        <p:tgtEl>
                                          <p:spTgt spid="8"/>
                                        </p:tgtEl>
                                        <p:attrNameLst>
                                          <p:attrName>ppt_x</p:attrName>
                                        </p:attrNameLst>
                                      </p:cBhvr>
                                      <p:tavLst>
                                        <p:tav tm="0">
                                          <p:val>
                                            <p:strVal val="#ppt_x"/>
                                          </p:val>
                                        </p:tav>
                                        <p:tav tm="100000">
                                          <p:val>
                                            <p:strVal val="#ppt_x"/>
                                          </p:val>
                                        </p:tav>
                                      </p:tavLst>
                                    </p:anim>
                                    <p:anim calcmode="lin" valueType="num">
                                      <p:cBhvr additive="base">
                                        <p:cTn id="6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50" grpId="0"/>
      <p:bldP spid="51" grpId="0"/>
      <p:bldP spid="52" grpId="0"/>
      <p:bldP spid="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12B599A-BB3E-8ED9-5AF3-9E9F394B7143}"/>
              </a:ext>
            </a:extLst>
          </p:cNvPr>
          <p:cNvSpPr txBox="1"/>
          <p:nvPr/>
        </p:nvSpPr>
        <p:spPr>
          <a:xfrm>
            <a:off x="571500" y="2507098"/>
            <a:ext cx="10858500" cy="1200329"/>
          </a:xfrm>
          <a:prstGeom prst="rect">
            <a:avLst/>
          </a:prstGeom>
          <a:noFill/>
        </p:spPr>
        <p:txBody>
          <a:bodyPr wrap="square">
            <a:spAutoFit/>
          </a:bodyPr>
          <a:lstStyle/>
          <a:p>
            <a:pPr algn="ctr"/>
            <a:r>
              <a:rPr lang="en-SG" sz="3600" b="1" dirty="0">
                <a:solidFill>
                  <a:schemeClr val="tx1"/>
                </a:solidFill>
                <a:latin typeface="Gill Sans MT" panose="020B0502020104020203" pitchFamily="34" charset="0"/>
              </a:rPr>
              <a:t>Discuss on Unsupervised and Reinforcement Learning</a:t>
            </a:r>
          </a:p>
        </p:txBody>
      </p:sp>
    </p:spTree>
    <p:extLst>
      <p:ext uri="{BB962C8B-B14F-4D97-AF65-F5344CB8AC3E}">
        <p14:creationId xmlns:p14="http://schemas.microsoft.com/office/powerpoint/2010/main" val="14742077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262;p43">
            <a:extLst>
              <a:ext uri="{FF2B5EF4-FFF2-40B4-BE49-F238E27FC236}">
                <a16:creationId xmlns:a16="http://schemas.microsoft.com/office/drawing/2014/main" id="{AC5A3D68-3633-A46F-2E5F-27260E2FDC25}"/>
              </a:ext>
            </a:extLst>
          </p:cNvPr>
          <p:cNvSpPr txBox="1">
            <a:spLocks/>
          </p:cNvSpPr>
          <p:nvPr/>
        </p:nvSpPr>
        <p:spPr>
          <a:xfrm>
            <a:off x="627322" y="174083"/>
            <a:ext cx="11285834" cy="1186884"/>
          </a:xfrm>
          <a:prstGeom prst="rect">
            <a:avLst/>
          </a:prstGeom>
        </p:spPr>
        <p:txBody>
          <a:bodyPr vert="horz" lIns="0" tIns="0" rIns="91440" bIns="46800" rtlCol="0" anchor="t">
            <a:noAutofit/>
          </a:bodyPr>
          <a:lstStyle>
            <a:lvl1pPr algn="l" defTabSz="914400" rtl="0" eaLnBrk="1" latinLnBrk="0" hangingPunct="1">
              <a:lnSpc>
                <a:spcPct val="90000"/>
              </a:lnSpc>
              <a:spcBef>
                <a:spcPct val="0"/>
              </a:spcBef>
              <a:buNone/>
              <a:defRPr sz="3800" b="1" kern="1200">
                <a:solidFill>
                  <a:schemeClr val="tx1"/>
                </a:solidFill>
                <a:latin typeface="Arial" panose="020B0604020202020204" pitchFamily="34" charset="0"/>
                <a:ea typeface="+mj-ea"/>
                <a:cs typeface="Arial" panose="020B0604020202020204" pitchFamily="34" charset="0"/>
              </a:defRPr>
            </a:lvl1pPr>
          </a:lstStyle>
          <a:p>
            <a:pPr algn="ctr" fontAlgn="auto">
              <a:lnSpc>
                <a:spcPct val="100000"/>
              </a:lnSpc>
              <a:spcAft>
                <a:spcPts val="0"/>
              </a:spcAft>
            </a:pPr>
            <a:r>
              <a:rPr lang="en-US" sz="3600" dirty="0">
                <a:latin typeface="Gill Sans MT" panose="020B0502020104020203" pitchFamily="34" charset="0"/>
              </a:rPr>
              <a:t>Neural Network - </a:t>
            </a:r>
            <a:r>
              <a:rPr lang="en-SG" sz="3600" dirty="0">
                <a:solidFill>
                  <a:schemeClr val="tx1"/>
                </a:solidFill>
                <a:latin typeface="Gill Sans MT" panose="020B0502020104020203" pitchFamily="34" charset="0"/>
              </a:rPr>
              <a:t>a commonly used model in machine learning</a:t>
            </a:r>
            <a:endParaRPr lang="en-US" sz="3600" b="0" dirty="0">
              <a:latin typeface="Gill Sans MT" panose="020B0502020104020203" pitchFamily="34" charset="0"/>
            </a:endParaRPr>
          </a:p>
        </p:txBody>
      </p:sp>
      <p:pic>
        <p:nvPicPr>
          <p:cNvPr id="9" name="Picture 8">
            <a:extLst>
              <a:ext uri="{FF2B5EF4-FFF2-40B4-BE49-F238E27FC236}">
                <a16:creationId xmlns:a16="http://schemas.microsoft.com/office/drawing/2014/main" id="{D4DC2057-4D8F-F09F-229D-2355AC1A02FD}"/>
              </a:ext>
            </a:extLst>
          </p:cNvPr>
          <p:cNvPicPr>
            <a:picLocks noChangeAspect="1"/>
          </p:cNvPicPr>
          <p:nvPr/>
        </p:nvPicPr>
        <p:blipFill>
          <a:blip r:embed="rId2"/>
          <a:srcRect/>
          <a:stretch/>
        </p:blipFill>
        <p:spPr>
          <a:xfrm>
            <a:off x="3969255" y="1290957"/>
            <a:ext cx="6180010" cy="4822780"/>
          </a:xfrm>
          <a:prstGeom prst="rect">
            <a:avLst/>
          </a:prstGeom>
        </p:spPr>
      </p:pic>
      <p:sp>
        <p:nvSpPr>
          <p:cNvPr id="10" name="Rectangle 9">
            <a:extLst>
              <a:ext uri="{FF2B5EF4-FFF2-40B4-BE49-F238E27FC236}">
                <a16:creationId xmlns:a16="http://schemas.microsoft.com/office/drawing/2014/main" id="{0EE5C668-CCD9-92CF-1AFE-03D112D4F530}"/>
              </a:ext>
            </a:extLst>
          </p:cNvPr>
          <p:cNvSpPr/>
          <p:nvPr/>
        </p:nvSpPr>
        <p:spPr>
          <a:xfrm>
            <a:off x="4042143" y="1295400"/>
            <a:ext cx="3678077" cy="2189836"/>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1" name="Rectangle 10">
            <a:extLst>
              <a:ext uri="{FF2B5EF4-FFF2-40B4-BE49-F238E27FC236}">
                <a16:creationId xmlns:a16="http://schemas.microsoft.com/office/drawing/2014/main" id="{52991533-2BCE-5C62-6BE6-E3B9797A702F}"/>
              </a:ext>
            </a:extLst>
          </p:cNvPr>
          <p:cNvSpPr/>
          <p:nvPr/>
        </p:nvSpPr>
        <p:spPr>
          <a:xfrm>
            <a:off x="5682364" y="3901268"/>
            <a:ext cx="1533005" cy="2400067"/>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2" name="Rectangle 11">
            <a:extLst>
              <a:ext uri="{FF2B5EF4-FFF2-40B4-BE49-F238E27FC236}">
                <a16:creationId xmlns:a16="http://schemas.microsoft.com/office/drawing/2014/main" id="{15C4CD48-F194-6FAA-4C91-D5AF70D3182B}"/>
              </a:ext>
            </a:extLst>
          </p:cNvPr>
          <p:cNvSpPr/>
          <p:nvPr/>
        </p:nvSpPr>
        <p:spPr>
          <a:xfrm>
            <a:off x="1839299" y="1870193"/>
            <a:ext cx="2161566" cy="993947"/>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3" name="Rectangle 12">
            <a:extLst>
              <a:ext uri="{FF2B5EF4-FFF2-40B4-BE49-F238E27FC236}">
                <a16:creationId xmlns:a16="http://schemas.microsoft.com/office/drawing/2014/main" id="{AFE91E63-75D4-FD4C-A6D3-DE9EED2936DD}"/>
              </a:ext>
            </a:extLst>
          </p:cNvPr>
          <p:cNvSpPr/>
          <p:nvPr/>
        </p:nvSpPr>
        <p:spPr>
          <a:xfrm>
            <a:off x="3810000" y="3733800"/>
            <a:ext cx="1135322" cy="2573956"/>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4" name="Rectangle 13">
            <a:extLst>
              <a:ext uri="{FF2B5EF4-FFF2-40B4-BE49-F238E27FC236}">
                <a16:creationId xmlns:a16="http://schemas.microsoft.com/office/drawing/2014/main" id="{E61F8669-7CC4-E982-2554-CEC843423D93}"/>
              </a:ext>
            </a:extLst>
          </p:cNvPr>
          <p:cNvSpPr/>
          <p:nvPr/>
        </p:nvSpPr>
        <p:spPr>
          <a:xfrm>
            <a:off x="7786103" y="1955866"/>
            <a:ext cx="1942041" cy="1529369"/>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5" name="Rectangle 14">
            <a:extLst>
              <a:ext uri="{FF2B5EF4-FFF2-40B4-BE49-F238E27FC236}">
                <a16:creationId xmlns:a16="http://schemas.microsoft.com/office/drawing/2014/main" id="{A26E1908-AA7F-0EB9-0C9A-E3575E4A21E9}"/>
              </a:ext>
            </a:extLst>
          </p:cNvPr>
          <p:cNvSpPr/>
          <p:nvPr/>
        </p:nvSpPr>
        <p:spPr>
          <a:xfrm>
            <a:off x="7373423" y="4210271"/>
            <a:ext cx="1750245" cy="1447212"/>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6" name="TextBox 15">
            <a:extLst>
              <a:ext uri="{FF2B5EF4-FFF2-40B4-BE49-F238E27FC236}">
                <a16:creationId xmlns:a16="http://schemas.microsoft.com/office/drawing/2014/main" id="{399EF434-B9D7-6ACD-3911-5F0E2708DF99}"/>
              </a:ext>
            </a:extLst>
          </p:cNvPr>
          <p:cNvSpPr txBox="1"/>
          <p:nvPr/>
        </p:nvSpPr>
        <p:spPr>
          <a:xfrm>
            <a:off x="6198495" y="5941275"/>
            <a:ext cx="850166"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Bias</a:t>
            </a:r>
          </a:p>
        </p:txBody>
      </p:sp>
      <p:sp>
        <p:nvSpPr>
          <p:cNvPr id="17" name="Right Arrow 7">
            <a:extLst>
              <a:ext uri="{FF2B5EF4-FFF2-40B4-BE49-F238E27FC236}">
                <a16:creationId xmlns:a16="http://schemas.microsoft.com/office/drawing/2014/main" id="{5E7AB634-8AAA-43EF-3ABA-5A35E3C65F5C}"/>
              </a:ext>
            </a:extLst>
          </p:cNvPr>
          <p:cNvSpPr/>
          <p:nvPr/>
        </p:nvSpPr>
        <p:spPr>
          <a:xfrm rot="16200000">
            <a:off x="6313201" y="5705113"/>
            <a:ext cx="296883" cy="283390"/>
          </a:xfrm>
          <a:prstGeom prst="rightArrow">
            <a:avLst>
              <a:gd name="adj1" fmla="val 37675"/>
              <a:gd name="adj2" fmla="val 50000"/>
            </a:avLst>
          </a:prstGeom>
          <a:solidFill>
            <a:srgbClr val="F5BF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F20ACFDB-40EC-F4AB-7054-78F5DA1E7BF8}"/>
              </a:ext>
            </a:extLst>
          </p:cNvPr>
          <p:cNvSpPr txBox="1"/>
          <p:nvPr/>
        </p:nvSpPr>
        <p:spPr>
          <a:xfrm>
            <a:off x="2251792" y="2071476"/>
            <a:ext cx="1039092" cy="646331"/>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Input </a:t>
            </a:r>
          </a:p>
          <a:p>
            <a:r>
              <a:rPr lang="en-US" dirty="0">
                <a:latin typeface="Arial" panose="020B0604020202020204" pitchFamily="34" charset="0"/>
                <a:cs typeface="Arial" panose="020B0604020202020204" pitchFamily="34" charset="0"/>
              </a:rPr>
              <a:t>Signals</a:t>
            </a:r>
          </a:p>
        </p:txBody>
      </p:sp>
      <p:sp>
        <p:nvSpPr>
          <p:cNvPr id="19" name="Right Arrow 54">
            <a:extLst>
              <a:ext uri="{FF2B5EF4-FFF2-40B4-BE49-F238E27FC236}">
                <a16:creationId xmlns:a16="http://schemas.microsoft.com/office/drawing/2014/main" id="{C24FD3DC-AC02-6018-D034-EF9AE7C72284}"/>
              </a:ext>
            </a:extLst>
          </p:cNvPr>
          <p:cNvSpPr/>
          <p:nvPr/>
        </p:nvSpPr>
        <p:spPr>
          <a:xfrm>
            <a:off x="3117040" y="2277865"/>
            <a:ext cx="835876" cy="178605"/>
          </a:xfrm>
          <a:prstGeom prst="rightArrow">
            <a:avLst/>
          </a:prstGeom>
          <a:solidFill>
            <a:srgbClr val="F5BF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D5411872-6748-F593-FDFA-2DABFE68F90D}"/>
              </a:ext>
            </a:extLst>
          </p:cNvPr>
          <p:cNvSpPr txBox="1"/>
          <p:nvPr/>
        </p:nvSpPr>
        <p:spPr>
          <a:xfrm>
            <a:off x="4076648" y="1312590"/>
            <a:ext cx="1321688"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Dendrites</a:t>
            </a:r>
          </a:p>
        </p:txBody>
      </p:sp>
      <p:sp>
        <p:nvSpPr>
          <p:cNvPr id="21" name="TextBox 20">
            <a:extLst>
              <a:ext uri="{FF2B5EF4-FFF2-40B4-BE49-F238E27FC236}">
                <a16:creationId xmlns:a16="http://schemas.microsoft.com/office/drawing/2014/main" id="{374289AA-6679-2F2C-727C-9B96BEF85127}"/>
              </a:ext>
            </a:extLst>
          </p:cNvPr>
          <p:cNvSpPr txBox="1"/>
          <p:nvPr/>
        </p:nvSpPr>
        <p:spPr>
          <a:xfrm>
            <a:off x="6744629" y="1663452"/>
            <a:ext cx="1160546"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Nucleus</a:t>
            </a:r>
          </a:p>
        </p:txBody>
      </p:sp>
      <p:sp>
        <p:nvSpPr>
          <p:cNvPr id="22" name="TextBox 21">
            <a:extLst>
              <a:ext uri="{FF2B5EF4-FFF2-40B4-BE49-F238E27FC236}">
                <a16:creationId xmlns:a16="http://schemas.microsoft.com/office/drawing/2014/main" id="{F8F4067C-51E2-B0A3-4391-B8D717B64BF0}"/>
              </a:ext>
            </a:extLst>
          </p:cNvPr>
          <p:cNvSpPr txBox="1"/>
          <p:nvPr/>
        </p:nvSpPr>
        <p:spPr>
          <a:xfrm>
            <a:off x="6613652" y="2709689"/>
            <a:ext cx="1160546" cy="553998"/>
          </a:xfrm>
          <a:prstGeom prst="rect">
            <a:avLst/>
          </a:prstGeom>
          <a:noFill/>
        </p:spPr>
        <p:txBody>
          <a:bodyPr wrap="square" rtlCol="0">
            <a:spAutoFit/>
          </a:bodyPr>
          <a:lstStyle/>
          <a:p>
            <a:pPr>
              <a:lnSpc>
                <a:spcPts val="1800"/>
              </a:lnSpc>
            </a:pPr>
            <a:r>
              <a:rPr lang="en-US" dirty="0">
                <a:latin typeface="Arial" panose="020B0604020202020204" pitchFamily="34" charset="0"/>
                <a:cs typeface="Arial" panose="020B0604020202020204" pitchFamily="34" charset="0"/>
              </a:rPr>
              <a:t>Cell</a:t>
            </a:r>
          </a:p>
          <a:p>
            <a:pPr>
              <a:lnSpc>
                <a:spcPts val="1800"/>
              </a:lnSpc>
            </a:pPr>
            <a:r>
              <a:rPr lang="en-US" dirty="0">
                <a:latin typeface="Arial" panose="020B0604020202020204" pitchFamily="34" charset="0"/>
                <a:cs typeface="Arial" panose="020B0604020202020204" pitchFamily="34" charset="0"/>
              </a:rPr>
              <a:t>body</a:t>
            </a:r>
          </a:p>
        </p:txBody>
      </p:sp>
      <p:sp>
        <p:nvSpPr>
          <p:cNvPr id="23" name="TextBox 22">
            <a:extLst>
              <a:ext uri="{FF2B5EF4-FFF2-40B4-BE49-F238E27FC236}">
                <a16:creationId xmlns:a16="http://schemas.microsoft.com/office/drawing/2014/main" id="{3D9020FA-5028-22FE-40EA-F486DAC01D94}"/>
              </a:ext>
            </a:extLst>
          </p:cNvPr>
          <p:cNvSpPr txBox="1"/>
          <p:nvPr/>
        </p:nvSpPr>
        <p:spPr>
          <a:xfrm>
            <a:off x="7728950" y="2792244"/>
            <a:ext cx="741416"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Axon</a:t>
            </a:r>
          </a:p>
        </p:txBody>
      </p:sp>
      <p:sp>
        <p:nvSpPr>
          <p:cNvPr id="24" name="TextBox 23">
            <a:extLst>
              <a:ext uri="{FF2B5EF4-FFF2-40B4-BE49-F238E27FC236}">
                <a16:creationId xmlns:a16="http://schemas.microsoft.com/office/drawing/2014/main" id="{B4B35BF7-FE0B-E44E-7926-A5721ADECDFA}"/>
              </a:ext>
            </a:extLst>
          </p:cNvPr>
          <p:cNvSpPr txBox="1"/>
          <p:nvPr/>
        </p:nvSpPr>
        <p:spPr>
          <a:xfrm>
            <a:off x="8921246" y="3459980"/>
            <a:ext cx="1160546" cy="553998"/>
          </a:xfrm>
          <a:prstGeom prst="rect">
            <a:avLst/>
          </a:prstGeom>
          <a:noFill/>
        </p:spPr>
        <p:txBody>
          <a:bodyPr wrap="square" rtlCol="0">
            <a:spAutoFit/>
          </a:bodyPr>
          <a:lstStyle/>
          <a:p>
            <a:pPr>
              <a:lnSpc>
                <a:spcPts val="1800"/>
              </a:lnSpc>
            </a:pPr>
            <a:r>
              <a:rPr lang="en-US" dirty="0">
                <a:latin typeface="Arial" panose="020B0604020202020204" pitchFamily="34" charset="0"/>
                <a:cs typeface="Arial" panose="020B0604020202020204" pitchFamily="34" charset="0"/>
              </a:rPr>
              <a:t>Axon</a:t>
            </a:r>
          </a:p>
          <a:p>
            <a:pPr>
              <a:lnSpc>
                <a:spcPts val="1800"/>
              </a:lnSpc>
            </a:pPr>
            <a:r>
              <a:rPr lang="en-US" dirty="0">
                <a:latin typeface="Arial" panose="020B0604020202020204" pitchFamily="34" charset="0"/>
                <a:cs typeface="Arial" panose="020B0604020202020204" pitchFamily="34" charset="0"/>
              </a:rPr>
              <a:t>terminals</a:t>
            </a:r>
          </a:p>
        </p:txBody>
      </p:sp>
      <p:sp>
        <p:nvSpPr>
          <p:cNvPr id="25" name="TextBox 24">
            <a:extLst>
              <a:ext uri="{FF2B5EF4-FFF2-40B4-BE49-F238E27FC236}">
                <a16:creationId xmlns:a16="http://schemas.microsoft.com/office/drawing/2014/main" id="{394745CB-0AE5-1E9B-A640-00404B633DF5}"/>
              </a:ext>
            </a:extLst>
          </p:cNvPr>
          <p:cNvSpPr txBox="1"/>
          <p:nvPr/>
        </p:nvSpPr>
        <p:spPr>
          <a:xfrm>
            <a:off x="7436828" y="4560845"/>
            <a:ext cx="1160546"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Out</a:t>
            </a:r>
          </a:p>
        </p:txBody>
      </p:sp>
      <p:sp>
        <p:nvSpPr>
          <p:cNvPr id="26" name="TextBox 25">
            <a:extLst>
              <a:ext uri="{FF2B5EF4-FFF2-40B4-BE49-F238E27FC236}">
                <a16:creationId xmlns:a16="http://schemas.microsoft.com/office/drawing/2014/main" id="{49C6C8A2-F3CE-7692-34B3-A2F85E28BF16}"/>
              </a:ext>
            </a:extLst>
          </p:cNvPr>
          <p:cNvSpPr txBox="1"/>
          <p:nvPr/>
        </p:nvSpPr>
        <p:spPr>
          <a:xfrm>
            <a:off x="4237790" y="3747193"/>
            <a:ext cx="1160546" cy="461665"/>
          </a:xfrm>
          <a:prstGeom prst="rect">
            <a:avLst/>
          </a:prstGeom>
          <a:noFill/>
        </p:spPr>
        <p:txBody>
          <a:bodyPr wrap="square" rtlCol="0">
            <a:spAutoFit/>
          </a:bodyPr>
          <a:lstStyle/>
          <a:p>
            <a:r>
              <a:rPr lang="en-US" sz="2400" dirty="0">
                <a:latin typeface="Arial" panose="020B0604020202020204" pitchFamily="34" charset="0"/>
                <a:cs typeface="Arial" panose="020B0604020202020204" pitchFamily="34" charset="0"/>
              </a:rPr>
              <a:t>In</a:t>
            </a:r>
            <a:r>
              <a:rPr lang="en-US" sz="2400" baseline="-25000" dirty="0">
                <a:latin typeface="Arial" panose="020B0604020202020204" pitchFamily="34" charset="0"/>
                <a:cs typeface="Arial" panose="020B0604020202020204" pitchFamily="34" charset="0"/>
              </a:rPr>
              <a:t>1</a:t>
            </a:r>
            <a:endParaRPr lang="en-US" sz="2400" dirty="0">
              <a:latin typeface="Arial" panose="020B0604020202020204" pitchFamily="34" charset="0"/>
              <a:cs typeface="Arial" panose="020B0604020202020204" pitchFamily="34" charset="0"/>
            </a:endParaRPr>
          </a:p>
        </p:txBody>
      </p:sp>
      <p:sp>
        <p:nvSpPr>
          <p:cNvPr id="27" name="TextBox 26">
            <a:extLst>
              <a:ext uri="{FF2B5EF4-FFF2-40B4-BE49-F238E27FC236}">
                <a16:creationId xmlns:a16="http://schemas.microsoft.com/office/drawing/2014/main" id="{1B34A948-FBDC-DF5C-0B26-5E6320FDD0FA}"/>
              </a:ext>
            </a:extLst>
          </p:cNvPr>
          <p:cNvSpPr txBox="1"/>
          <p:nvPr/>
        </p:nvSpPr>
        <p:spPr>
          <a:xfrm>
            <a:off x="4071884" y="4681502"/>
            <a:ext cx="766025" cy="461665"/>
          </a:xfrm>
          <a:prstGeom prst="rect">
            <a:avLst/>
          </a:prstGeom>
          <a:noFill/>
        </p:spPr>
        <p:txBody>
          <a:bodyPr wrap="square" rtlCol="0">
            <a:spAutoFit/>
          </a:bodyPr>
          <a:lstStyle/>
          <a:p>
            <a:r>
              <a:rPr lang="en-US" sz="2400" dirty="0">
                <a:latin typeface="Arial" panose="020B0604020202020204" pitchFamily="34" charset="0"/>
                <a:cs typeface="Arial" panose="020B0604020202020204" pitchFamily="34" charset="0"/>
              </a:rPr>
              <a:t>In</a:t>
            </a:r>
            <a:r>
              <a:rPr lang="en-US" sz="2400" baseline="-25000" dirty="0">
                <a:latin typeface="Arial" panose="020B0604020202020204" pitchFamily="34" charset="0"/>
                <a:cs typeface="Arial" panose="020B0604020202020204" pitchFamily="34" charset="0"/>
              </a:rPr>
              <a:t>2</a:t>
            </a:r>
            <a:endParaRPr lang="en-US" sz="2400" dirty="0">
              <a:latin typeface="Arial" panose="020B0604020202020204" pitchFamily="34" charset="0"/>
              <a:cs typeface="Arial" panose="020B0604020202020204" pitchFamily="34" charset="0"/>
            </a:endParaRPr>
          </a:p>
        </p:txBody>
      </p:sp>
      <p:sp>
        <p:nvSpPr>
          <p:cNvPr id="28" name="TextBox 27">
            <a:extLst>
              <a:ext uri="{FF2B5EF4-FFF2-40B4-BE49-F238E27FC236}">
                <a16:creationId xmlns:a16="http://schemas.microsoft.com/office/drawing/2014/main" id="{1B4A3CA1-D524-E560-3F1A-5C3CE9EF4884}"/>
              </a:ext>
            </a:extLst>
          </p:cNvPr>
          <p:cNvSpPr txBox="1"/>
          <p:nvPr/>
        </p:nvSpPr>
        <p:spPr>
          <a:xfrm>
            <a:off x="4281450" y="5493564"/>
            <a:ext cx="1160546" cy="461665"/>
          </a:xfrm>
          <a:prstGeom prst="rect">
            <a:avLst/>
          </a:prstGeom>
          <a:noFill/>
        </p:spPr>
        <p:txBody>
          <a:bodyPr wrap="square" rtlCol="0">
            <a:spAutoFit/>
          </a:bodyPr>
          <a:lstStyle/>
          <a:p>
            <a:r>
              <a:rPr lang="en-US" sz="2400" dirty="0">
                <a:latin typeface="Arial" panose="020B0604020202020204" pitchFamily="34" charset="0"/>
                <a:cs typeface="Arial" panose="020B0604020202020204" pitchFamily="34" charset="0"/>
              </a:rPr>
              <a:t>In</a:t>
            </a:r>
            <a:r>
              <a:rPr lang="en-US" sz="2400" baseline="-25000" dirty="0">
                <a:latin typeface="Arial" panose="020B0604020202020204" pitchFamily="34" charset="0"/>
                <a:cs typeface="Arial" panose="020B0604020202020204" pitchFamily="34" charset="0"/>
              </a:rPr>
              <a:t>n</a:t>
            </a:r>
            <a:endParaRPr lang="en-US" sz="2400" dirty="0">
              <a:latin typeface="Arial" panose="020B0604020202020204" pitchFamily="34" charset="0"/>
              <a:cs typeface="Arial" panose="020B0604020202020204" pitchFamily="34" charset="0"/>
            </a:endParaRPr>
          </a:p>
        </p:txBody>
      </p:sp>
      <p:sp>
        <p:nvSpPr>
          <p:cNvPr id="29" name="TextBox 28">
            <a:extLst>
              <a:ext uri="{FF2B5EF4-FFF2-40B4-BE49-F238E27FC236}">
                <a16:creationId xmlns:a16="http://schemas.microsoft.com/office/drawing/2014/main" id="{4563798D-7557-4833-7A6A-B98941C4BA20}"/>
              </a:ext>
            </a:extLst>
          </p:cNvPr>
          <p:cNvSpPr txBox="1"/>
          <p:nvPr/>
        </p:nvSpPr>
        <p:spPr>
          <a:xfrm>
            <a:off x="5897641" y="4646571"/>
            <a:ext cx="538995" cy="614555"/>
          </a:xfrm>
          <a:prstGeom prst="rect">
            <a:avLst/>
          </a:prstGeom>
          <a:noFill/>
        </p:spPr>
        <p:txBody>
          <a:bodyPr wrap="square" rtlCol="0">
            <a:spAutoFit/>
          </a:bodyPr>
          <a:lstStyle/>
          <a:p>
            <a:r>
              <a:rPr lang="el-GR" sz="3500" dirty="0">
                <a:latin typeface="Arial" panose="020B0604020202020204" pitchFamily="34" charset="0"/>
                <a:cs typeface="Arial" panose="020B0604020202020204" pitchFamily="34" charset="0"/>
              </a:rPr>
              <a:t>Σ</a:t>
            </a:r>
            <a:endParaRPr lang="en-US" sz="3500" dirty="0">
              <a:latin typeface="Arial" panose="020B0604020202020204" pitchFamily="34" charset="0"/>
              <a:cs typeface="Arial" panose="020B0604020202020204" pitchFamily="34" charset="0"/>
            </a:endParaRPr>
          </a:p>
        </p:txBody>
      </p:sp>
      <p:sp>
        <p:nvSpPr>
          <p:cNvPr id="30" name="TextBox 29">
            <a:extLst>
              <a:ext uri="{FF2B5EF4-FFF2-40B4-BE49-F238E27FC236}">
                <a16:creationId xmlns:a16="http://schemas.microsoft.com/office/drawing/2014/main" id="{32186838-4A37-39D0-F6F8-486209804C30}"/>
              </a:ext>
            </a:extLst>
          </p:cNvPr>
          <p:cNvSpPr txBox="1"/>
          <p:nvPr/>
        </p:nvSpPr>
        <p:spPr>
          <a:xfrm>
            <a:off x="6552531" y="4594179"/>
            <a:ext cx="538995" cy="614555"/>
          </a:xfrm>
          <a:prstGeom prst="rect">
            <a:avLst/>
          </a:prstGeom>
          <a:noFill/>
        </p:spPr>
        <p:txBody>
          <a:bodyPr wrap="square" rtlCol="0">
            <a:spAutoFit/>
          </a:bodyPr>
          <a:lstStyle/>
          <a:p>
            <a:r>
              <a:rPr lang="en-SG" sz="3500" dirty="0">
                <a:latin typeface="Arial" panose="020B0604020202020204" pitchFamily="34" charset="0"/>
                <a:cs typeface="Arial" panose="020B0604020202020204" pitchFamily="34" charset="0"/>
              </a:rPr>
              <a:t>ƒ</a:t>
            </a:r>
            <a:endParaRPr lang="en-US" sz="3500" dirty="0">
              <a:latin typeface="Arial" panose="020B0604020202020204" pitchFamily="34" charset="0"/>
              <a:cs typeface="Arial" panose="020B0604020202020204" pitchFamily="34" charset="0"/>
            </a:endParaRPr>
          </a:p>
        </p:txBody>
      </p:sp>
      <p:cxnSp>
        <p:nvCxnSpPr>
          <p:cNvPr id="31" name="Straight Connector 30">
            <a:extLst>
              <a:ext uri="{FF2B5EF4-FFF2-40B4-BE49-F238E27FC236}">
                <a16:creationId xmlns:a16="http://schemas.microsoft.com/office/drawing/2014/main" id="{4C3EC32F-E71A-BF13-BDCA-BA57F24ABA20}"/>
              </a:ext>
            </a:extLst>
          </p:cNvPr>
          <p:cNvCxnSpPr/>
          <p:nvPr/>
        </p:nvCxnSpPr>
        <p:spPr>
          <a:xfrm>
            <a:off x="6458068" y="4425896"/>
            <a:ext cx="0" cy="1021628"/>
          </a:xfrm>
          <a:prstGeom prst="line">
            <a:avLst/>
          </a:prstGeom>
          <a:ln w="12700">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sp>
        <p:nvSpPr>
          <p:cNvPr id="32" name="Oval 31">
            <a:extLst>
              <a:ext uri="{FF2B5EF4-FFF2-40B4-BE49-F238E27FC236}">
                <a16:creationId xmlns:a16="http://schemas.microsoft.com/office/drawing/2014/main" id="{1538F485-06DA-CCB9-00E3-FF68AE7EDAF8}"/>
              </a:ext>
            </a:extLst>
          </p:cNvPr>
          <p:cNvSpPr/>
          <p:nvPr/>
        </p:nvSpPr>
        <p:spPr>
          <a:xfrm>
            <a:off x="10240605" y="1650885"/>
            <a:ext cx="1690443" cy="1366884"/>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b="1" dirty="0">
                <a:solidFill>
                  <a:schemeClr val="tx1"/>
                </a:solidFill>
                <a:latin typeface="Gill Sans MT" panose="020B0502020104020203" pitchFamily="34" charset="0"/>
              </a:rPr>
              <a:t>Original Neuron</a:t>
            </a:r>
          </a:p>
        </p:txBody>
      </p:sp>
      <p:sp>
        <p:nvSpPr>
          <p:cNvPr id="33" name="Oval 32">
            <a:extLst>
              <a:ext uri="{FF2B5EF4-FFF2-40B4-BE49-F238E27FC236}">
                <a16:creationId xmlns:a16="http://schemas.microsoft.com/office/drawing/2014/main" id="{C84517FE-19C7-5FFB-663C-4878D802A20F}"/>
              </a:ext>
            </a:extLst>
          </p:cNvPr>
          <p:cNvSpPr/>
          <p:nvPr/>
        </p:nvSpPr>
        <p:spPr>
          <a:xfrm>
            <a:off x="202019" y="4013978"/>
            <a:ext cx="2992942" cy="1561764"/>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b="1" dirty="0">
                <a:solidFill>
                  <a:schemeClr val="tx1"/>
                </a:solidFill>
                <a:latin typeface="Gill Sans MT" panose="020B0502020104020203" pitchFamily="34" charset="0"/>
              </a:rPr>
              <a:t>Artificial Neuron – called Perceptron</a:t>
            </a:r>
          </a:p>
        </p:txBody>
      </p:sp>
    </p:spTree>
    <p:extLst>
      <p:ext uri="{BB962C8B-B14F-4D97-AF65-F5344CB8AC3E}">
        <p14:creationId xmlns:p14="http://schemas.microsoft.com/office/powerpoint/2010/main" val="41374751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Content Placeholder 2">
            <a:extLst>
              <a:ext uri="{FF2B5EF4-FFF2-40B4-BE49-F238E27FC236}">
                <a16:creationId xmlns:a16="http://schemas.microsoft.com/office/drawing/2014/main" id="{1480B6EA-949E-A043-BB16-EAEC77666959}"/>
              </a:ext>
            </a:extLst>
          </p:cNvPr>
          <p:cNvSpPr txBox="1">
            <a:spLocks/>
          </p:cNvSpPr>
          <p:nvPr/>
        </p:nvSpPr>
        <p:spPr>
          <a:xfrm>
            <a:off x="914400" y="4494785"/>
            <a:ext cx="10515600" cy="4351338"/>
          </a:xfrm>
          <a:prstGeom prst="rect">
            <a:avLst/>
          </a:prstGeom>
        </p:spPr>
        <p:txBody>
          <a:bodyPr/>
          <a:lstStyle>
            <a:lvl1pPr marL="228600" indent="-228600" algn="l" defTabSz="914400" rtl="0" eaLnBrk="1" latinLnBrk="0" hangingPunct="1">
              <a:lnSpc>
                <a:spcPct val="90000"/>
              </a:lnSpc>
              <a:spcBef>
                <a:spcPts val="1000"/>
              </a:spcBef>
              <a:spcAft>
                <a:spcPts val="800"/>
              </a:spcAft>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spcAft>
                <a:spcPts val="800"/>
              </a:spcAft>
              <a:buSzPct val="80000"/>
              <a:buFont typeface="Wingdings" pitchFamily="2" charset="2"/>
              <a:buChar char="§"/>
              <a:defRPr sz="1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spcAft>
                <a:spcPts val="800"/>
              </a:spcAft>
              <a:buSzPct val="80000"/>
              <a:buFont typeface="Wingdings" pitchFamily="2" charset="2"/>
              <a:buChar char="§"/>
              <a:defRPr sz="18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spcAft>
                <a:spcPts val="800"/>
              </a:spcAft>
              <a:buSzPct val="80000"/>
              <a:buFont typeface="Wingdings" pitchFamily="2" charset="2"/>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spcAft>
                <a:spcPts val="800"/>
              </a:spcAft>
              <a:buSzPct val="80000"/>
              <a:buFont typeface="Wingdings" pitchFamily="2" charset="2"/>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Bef>
                <a:spcPts val="0"/>
              </a:spcBef>
              <a:spcAft>
                <a:spcPts val="1300"/>
              </a:spcAft>
            </a:pPr>
            <a:endParaRPr lang="en-SG" sz="2400" dirty="0"/>
          </a:p>
        </p:txBody>
      </p:sp>
      <p:sp>
        <p:nvSpPr>
          <p:cNvPr id="4" name="Rectangle: Rounded Corners 3">
            <a:extLst>
              <a:ext uri="{FF2B5EF4-FFF2-40B4-BE49-F238E27FC236}">
                <a16:creationId xmlns:a16="http://schemas.microsoft.com/office/drawing/2014/main" id="{266CA5FE-9BFB-BD61-D013-CFF1492DA3E7}"/>
              </a:ext>
            </a:extLst>
          </p:cNvPr>
          <p:cNvSpPr/>
          <p:nvPr/>
        </p:nvSpPr>
        <p:spPr>
          <a:xfrm>
            <a:off x="925033" y="265814"/>
            <a:ext cx="8697431" cy="2020618"/>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fontAlgn="auto">
              <a:lnSpc>
                <a:spcPct val="100000"/>
              </a:lnSpc>
              <a:spcAft>
                <a:spcPts val="0"/>
              </a:spcAft>
            </a:pPr>
            <a:r>
              <a:rPr lang="en-US" sz="2000" b="1" dirty="0">
                <a:solidFill>
                  <a:schemeClr val="tx1"/>
                </a:solidFill>
                <a:latin typeface="Gill Sans MT" panose="020B0502020104020203" pitchFamily="34" charset="0"/>
              </a:rPr>
              <a:t>Perceptron – Multi-layer Perceptron (MLP) – Deep Neural Network (DNN)</a:t>
            </a:r>
          </a:p>
          <a:p>
            <a:pPr fontAlgn="auto">
              <a:lnSpc>
                <a:spcPct val="100000"/>
              </a:lnSpc>
              <a:spcAft>
                <a:spcPts val="0"/>
              </a:spcAft>
            </a:pPr>
            <a:endParaRPr lang="en-US" sz="2000" b="1" dirty="0">
              <a:solidFill>
                <a:schemeClr val="tx1"/>
              </a:solidFill>
              <a:latin typeface="Gill Sans MT" panose="020B0502020104020203" pitchFamily="34" charset="0"/>
            </a:endParaRPr>
          </a:p>
        </p:txBody>
      </p:sp>
      <p:sp>
        <p:nvSpPr>
          <p:cNvPr id="6" name="TextBox 5">
            <a:extLst>
              <a:ext uri="{FF2B5EF4-FFF2-40B4-BE49-F238E27FC236}">
                <a16:creationId xmlns:a16="http://schemas.microsoft.com/office/drawing/2014/main" id="{A6504261-AD40-F233-A23E-D7E73251DD61}"/>
              </a:ext>
            </a:extLst>
          </p:cNvPr>
          <p:cNvSpPr txBox="1"/>
          <p:nvPr/>
        </p:nvSpPr>
        <p:spPr>
          <a:xfrm>
            <a:off x="1112298" y="1040376"/>
            <a:ext cx="7425646" cy="813043"/>
          </a:xfrm>
          <a:prstGeom prst="rect">
            <a:avLst/>
          </a:prstGeom>
          <a:noFill/>
        </p:spPr>
        <p:txBody>
          <a:bodyPr wrap="square">
            <a:spAutoFit/>
          </a:bodyPr>
          <a:lstStyle/>
          <a:p>
            <a:pPr marL="285750" indent="-285750" fontAlgn="auto">
              <a:spcBef>
                <a:spcPts val="0"/>
              </a:spcBef>
              <a:spcAft>
                <a:spcPts val="1300"/>
              </a:spcAft>
              <a:buFont typeface="Arial" panose="020B0604020202020204" pitchFamily="34" charset="0"/>
              <a:buChar char="•"/>
            </a:pPr>
            <a:r>
              <a:rPr lang="en-SG" sz="1800" dirty="0">
                <a:latin typeface="Gill Sans MT" panose="020B0502020104020203" pitchFamily="34" charset="0"/>
              </a:rPr>
              <a:t>Multi-layer perceptron consists of </a:t>
            </a:r>
            <a:r>
              <a:rPr lang="en-SG" sz="1800" b="1" dirty="0">
                <a:latin typeface="Gill Sans MT" panose="020B0502020104020203" pitchFamily="34" charset="0"/>
              </a:rPr>
              <a:t>at least</a:t>
            </a:r>
            <a:r>
              <a:rPr lang="en-SG" sz="1800" dirty="0">
                <a:latin typeface="Gill Sans MT" panose="020B0502020104020203" pitchFamily="34" charset="0"/>
              </a:rPr>
              <a:t> one hidden layer.</a:t>
            </a:r>
          </a:p>
          <a:p>
            <a:pPr fontAlgn="auto">
              <a:spcBef>
                <a:spcPts val="0"/>
              </a:spcBef>
              <a:spcAft>
                <a:spcPts val="1300"/>
              </a:spcAft>
            </a:pPr>
            <a:endParaRPr lang="en-SG" sz="1800" dirty="0">
              <a:latin typeface="Gill Sans MT" panose="020B0502020104020203" pitchFamily="34" charset="0"/>
            </a:endParaRPr>
          </a:p>
        </p:txBody>
      </p:sp>
      <p:pic>
        <p:nvPicPr>
          <p:cNvPr id="7" name="Picture 6">
            <a:extLst>
              <a:ext uri="{FF2B5EF4-FFF2-40B4-BE49-F238E27FC236}">
                <a16:creationId xmlns:a16="http://schemas.microsoft.com/office/drawing/2014/main" id="{51066BDE-EF0F-885B-D5B6-5987E9EB25F2}"/>
              </a:ext>
            </a:extLst>
          </p:cNvPr>
          <p:cNvPicPr>
            <a:picLocks noChangeAspect="1"/>
          </p:cNvPicPr>
          <p:nvPr/>
        </p:nvPicPr>
        <p:blipFill>
          <a:blip r:embed="rId3"/>
          <a:stretch>
            <a:fillRect/>
          </a:stretch>
        </p:blipFill>
        <p:spPr>
          <a:xfrm>
            <a:off x="1526214" y="1566222"/>
            <a:ext cx="8096250" cy="4991100"/>
          </a:xfrm>
          <a:prstGeom prst="rect">
            <a:avLst/>
          </a:prstGeom>
        </p:spPr>
      </p:pic>
    </p:spTree>
    <p:extLst>
      <p:ext uri="{BB962C8B-B14F-4D97-AF65-F5344CB8AC3E}">
        <p14:creationId xmlns:p14="http://schemas.microsoft.com/office/powerpoint/2010/main" val="210718207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COUNT" val="48"/>
  <p:tag name="ARTICULATE_PROJECT_OPEN" val="0"/>
</p:tagLst>
</file>

<file path=ppt/theme/theme1.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0f7a83fb-8fa1-4faf-a18d-ff9e4b0c7c58">
      <Terms xmlns="http://schemas.microsoft.com/office/infopath/2007/PartnerControls"/>
    </lcf76f155ced4ddcb4097134ff3c332f>
    <TaxCatchAll xmlns="13108014-ba3f-4b23-aef7-413da07d5f77"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DBADA91C8635164E8BCFCB73BBCC535B" ma:contentTypeVersion="14" ma:contentTypeDescription="Create a new document." ma:contentTypeScope="" ma:versionID="b75228e9fb8cf8d23ecc4e9d673f0746">
  <xsd:schema xmlns:xsd="http://www.w3.org/2001/XMLSchema" xmlns:xs="http://www.w3.org/2001/XMLSchema" xmlns:p="http://schemas.microsoft.com/office/2006/metadata/properties" xmlns:ns2="0f7a83fb-8fa1-4faf-a18d-ff9e4b0c7c58" xmlns:ns3="13108014-ba3f-4b23-aef7-413da07d5f77" targetNamespace="http://schemas.microsoft.com/office/2006/metadata/properties" ma:root="true" ma:fieldsID="fb33e2176fcd4265649458c37ca4b6a8" ns2:_="" ns3:_="">
    <xsd:import namespace="0f7a83fb-8fa1-4faf-a18d-ff9e4b0c7c58"/>
    <xsd:import namespace="13108014-ba3f-4b23-aef7-413da07d5f77"/>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lcf76f155ced4ddcb4097134ff3c332f" minOccurs="0"/>
                <xsd:element ref="ns3:TaxCatchAll" minOccurs="0"/>
                <xsd:element ref="ns2:MediaServiceGenerationTime" minOccurs="0"/>
                <xsd:element ref="ns2:MediaServiceEventHashCode" minOccurs="0"/>
                <xsd:element ref="ns2:MediaServiceOCR" minOccurs="0"/>
                <xsd:element ref="ns2:MediaServiceDateTaken" minOccurs="0"/>
                <xsd:element ref="ns2:MediaLengthInSecond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f7a83fb-8fa1-4faf-a18d-ff9e4b0c7c5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fbc49540-5c35-4aa1-8e74-ce7972271726" ma:termSetId="09814cd3-568e-fe90-9814-8d621ff8fb84" ma:anchorId="fba54fb3-c3e1-fe81-a776-ca4b69148c4d" ma:open="true" ma:isKeyword="false">
      <xsd:complexType>
        <xsd:sequence>
          <xsd:element ref="pc:Terms" minOccurs="0" maxOccurs="1"/>
        </xsd:sequence>
      </xsd:complex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13108014-ba3f-4b23-aef7-413da07d5f77"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9a64214b-9f49-4a6f-9757-908bab0c21f6}" ma:internalName="TaxCatchAll" ma:showField="CatchAllData" ma:web="13108014-ba3f-4b23-aef7-413da07d5f77">
      <xsd:complexType>
        <xsd:complexContent>
          <xsd:extension base="dms:MultiChoiceLookup">
            <xsd:sequence>
              <xsd:element name="Value" type="dms:Lookup" maxOccurs="unbounded" minOccurs="0" nillable="true"/>
            </xsd:sequence>
          </xsd:extension>
        </xsd:complexContent>
      </xsd:complexType>
    </xsd:element>
    <xsd:element name="SharedWithUsers" ma:index="2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071B249-012E-49A1-9C2A-506CA7123817}">
  <ds:schemaRefs>
    <ds:schemaRef ds:uri="http://schemas.microsoft.com/sharepoint/v3/contenttype/forms"/>
  </ds:schemaRefs>
</ds:datastoreItem>
</file>

<file path=customXml/itemProps2.xml><?xml version="1.0" encoding="utf-8"?>
<ds:datastoreItem xmlns:ds="http://schemas.openxmlformats.org/officeDocument/2006/customXml" ds:itemID="{E391746C-46DA-4E9E-B463-3E70AB46D2A2}">
  <ds:schemaRefs>
    <ds:schemaRef ds:uri="http://purl.org/dc/dcmitype/"/>
    <ds:schemaRef ds:uri="http://schemas.microsoft.com/office/2006/documentManagement/types"/>
    <ds:schemaRef ds:uri="http://purl.org/dc/elements/1.1/"/>
    <ds:schemaRef ds:uri="http://schemas.openxmlformats.org/package/2006/metadata/core-properties"/>
    <ds:schemaRef ds:uri="http://schemas.microsoft.com/office/infopath/2007/PartnerControls"/>
    <ds:schemaRef ds:uri="http://schemas.microsoft.com/office/2006/metadata/properties"/>
    <ds:schemaRef ds:uri="9df3d47b-d798-423c-9366-9e1b77232a0b"/>
    <ds:schemaRef ds:uri="afc9e348-e005-46be-96e4-af8c2244057b"/>
    <ds:schemaRef ds:uri="http://www.w3.org/XML/1998/namespace"/>
    <ds:schemaRef ds:uri="http://purl.org/dc/terms/"/>
    <ds:schemaRef ds:uri="0f7a83fb-8fa1-4faf-a18d-ff9e4b0c7c58"/>
    <ds:schemaRef ds:uri="13108014-ba3f-4b23-aef7-413da07d5f77"/>
  </ds:schemaRefs>
</ds:datastoreItem>
</file>

<file path=customXml/itemProps3.xml><?xml version="1.0" encoding="utf-8"?>
<ds:datastoreItem xmlns:ds="http://schemas.openxmlformats.org/officeDocument/2006/customXml" ds:itemID="{D544C0CC-2664-4231-9340-4174F746F6C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f7a83fb-8fa1-4faf-a18d-ff9e4b0c7c58"/>
    <ds:schemaRef ds:uri="13108014-ba3f-4b23-aef7-413da07d5f7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26583</TotalTime>
  <Words>1322</Words>
  <Application>Microsoft Office PowerPoint</Application>
  <PresentationFormat>Widescreen</PresentationFormat>
  <Paragraphs>190</Paragraphs>
  <Slides>18</Slides>
  <Notes>5</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18</vt:i4>
      </vt:variant>
    </vt:vector>
  </HeadingPairs>
  <TitlesOfParts>
    <vt:vector size="27" baseType="lpstr">
      <vt:lpstr>Arial</vt:lpstr>
      <vt:lpstr>Calibri</vt:lpstr>
      <vt:lpstr>Gill Sans MT</vt:lpstr>
      <vt:lpstr>Palatino Linotype</vt:lpstr>
      <vt:lpstr>Roboto</vt:lpstr>
      <vt:lpstr>Symbol</vt:lpstr>
      <vt:lpstr>Times New Roman</vt:lpstr>
      <vt:lpstr>Wingdings</vt:lpstr>
      <vt:lpstr>2_Office Theme</vt:lpstr>
      <vt:lpstr>Module 7: Latest Emerging Technologies – Artificial Intelligence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Wee Chin Hui</dc:creator>
  <cp:lastModifiedBy>Vidya Sudarshan (Dr)</cp:lastModifiedBy>
  <cp:revision>258</cp:revision>
  <dcterms:created xsi:type="dcterms:W3CDTF">2021-05-10T02:48:16Z</dcterms:created>
  <dcterms:modified xsi:type="dcterms:W3CDTF">2024-03-23T08:00:06Z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9B1B7695-6EA1-4666-9550-E073F3D15467</vt:lpwstr>
  </property>
  <property fmtid="{D5CDD505-2E9C-101B-9397-08002B2CF9AE}" pid="3" name="ArticulatePath">
    <vt:lpwstr>ICC Healthy Living and Wellbeing - Lecutre 2_8_F</vt:lpwstr>
  </property>
  <property fmtid="{D5CDD505-2E9C-101B-9397-08002B2CF9AE}" pid="4" name="ContentTypeId">
    <vt:lpwstr>0x010100DBADA91C8635164E8BCFCB73BBCC535B</vt:lpwstr>
  </property>
  <property fmtid="{D5CDD505-2E9C-101B-9397-08002B2CF9AE}" pid="5" name="MediaServiceImageTags">
    <vt:lpwstr/>
  </property>
</Properties>
</file>